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7102475"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NV-Lin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A782CC-DB29-4670-8D42-E4C83521FED4}">
  <a:tblStyle styleId="{B8A782CC-DB29-4670-8D42-E4C83521FED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120"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9-10T07:31:23.528" idx="1">
    <p:pos x="373" y="1367"/>
    <p:text>something happened to the quality of this table; we will need to replace it with the original</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790436C8-F67E-4272-9E2C-FF87D0A0FA61}" type="datetimeFigureOut">
              <a:rPr lang="en-GB" smtClean="0"/>
              <a:t>24/09/2018</a:t>
            </a:fld>
            <a:endParaRPr lang="en-GB"/>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74FAE437-C7BC-463A-BC9F-F4920F915680}" type="slidenum">
              <a:rPr lang="en-GB" smtClean="0"/>
              <a:t>‹#›</a:t>
            </a:fld>
            <a:endParaRPr lang="en-GB"/>
          </a:p>
        </p:txBody>
      </p:sp>
    </p:spTree>
    <p:extLst>
      <p:ext uri="{BB962C8B-B14F-4D97-AF65-F5344CB8AC3E}">
        <p14:creationId xmlns:p14="http://schemas.microsoft.com/office/powerpoint/2010/main" val="2898785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513508"/>
          </a:xfrm>
          <a:prstGeom prst="rect">
            <a:avLst/>
          </a:prstGeom>
          <a:noFill/>
          <a:ln>
            <a:noFill/>
          </a:ln>
        </p:spPr>
        <p:txBody>
          <a:bodyPr spcFirstLastPara="1" wrap="square" lIns="99050" tIns="49511" rIns="99050" bIns="49511" anchor="t"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513508"/>
          </a:xfrm>
          <a:prstGeom prst="rect">
            <a:avLst/>
          </a:prstGeom>
          <a:noFill/>
          <a:ln>
            <a:noFill/>
          </a:ln>
        </p:spPr>
        <p:txBody>
          <a:bodyPr spcFirstLastPara="1" wrap="square" lIns="99050" tIns="49511" rIns="99050" bIns="49511" anchor="t" anchorCtr="0"/>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925407"/>
            <a:ext cx="5681980" cy="4029879"/>
          </a:xfrm>
          <a:prstGeom prst="rect">
            <a:avLst/>
          </a:prstGeom>
          <a:noFill/>
          <a:ln>
            <a:noFill/>
          </a:ln>
        </p:spPr>
        <p:txBody>
          <a:bodyPr spcFirstLastPara="1" wrap="square" lIns="99050" tIns="49511" rIns="99050" bIns="4951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7739" cy="513507"/>
          </a:xfrm>
          <a:prstGeom prst="rect">
            <a:avLst/>
          </a:prstGeom>
          <a:noFill/>
          <a:ln>
            <a:noFill/>
          </a:ln>
        </p:spPr>
        <p:txBody>
          <a:bodyPr spcFirstLastPara="1" wrap="square" lIns="99050" tIns="49511" rIns="99050" bIns="49511" anchor="b" anchorCtr="0"/>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9721107"/>
            <a:ext cx="3077739" cy="513507"/>
          </a:xfrm>
          <a:prstGeom prst="rect">
            <a:avLst/>
          </a:prstGeom>
          <a:noFill/>
          <a:ln>
            <a:noFill/>
          </a:ln>
        </p:spPr>
        <p:txBody>
          <a:bodyPr spcFirstLastPara="1" wrap="square" lIns="99050" tIns="49511" rIns="99050" bIns="49511" anchor="b" anchorCtr="0">
            <a:noAutofit/>
          </a:bodyPr>
          <a:lstStyle/>
          <a:p>
            <a:pPr algn="r"/>
            <a:fld id="{00000000-1234-1234-1234-123412341234}" type="slidenum">
              <a:rPr lang="lv-LV" sz="1300" smtClean="0">
                <a:solidFill>
                  <a:schemeClr val="dk1"/>
                </a:solidFill>
                <a:latin typeface="Calibri"/>
                <a:ea typeface="Calibri"/>
                <a:cs typeface="Calibri"/>
                <a:sym typeface="Calibri"/>
              </a:rPr>
              <a:pPr algn="r"/>
              <a:t>‹#›</a:t>
            </a:fld>
            <a:endParaRPr lang="lv-LV"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92373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old.ldf.lv/upload_file/29124/DAP-Iepazisim_Plavas-DEMO.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rei.lv/sites/arei/files/files/lapas/Zalaju_atskaite_2014_LVAEI.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rei.lv/sites/arei/files/files/lapas/Bioloiskas_daudzveidibas_uzturesana_zalajos_petijums_2013.pdf" TargetMode="External"/><Relationship Id="rId4" Type="http://schemas.openxmlformats.org/officeDocument/2006/relationships/hyperlink" Target="http://www.arei.lv/sites/arei/files/files/lapas/Botanical_diversity_of_permanent_grasslands.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86" name="Google Shape;86;p1: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98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r>
              <a:rPr lang="lv-LV" b="1"/>
              <a:t>Procurement call for providing the training: </a:t>
            </a:r>
            <a:r>
              <a:rPr lang="lv-LV"/>
              <a:t>Latvian Ministry of Agriculture put out the call, ”Organisation and implementation of training in the framework of the vocational education and skills learning activities” of the Latvian Rural Development Programme (3 years). In total, 12 instructors (including certified habitat experts) were hired in both providing organisations. </a:t>
            </a:r>
            <a:r>
              <a:rPr lang="lv-LV" b="1"/>
              <a:t>Additionally, </a:t>
            </a:r>
            <a:r>
              <a:rPr lang="lv-LV"/>
              <a:t> each year a farmer who already recieves MBG takes part.</a:t>
            </a:r>
            <a:endParaRPr/>
          </a:p>
          <a:p>
            <a:pPr marL="0" indent="0">
              <a:spcBef>
                <a:spcPts val="433"/>
              </a:spcBef>
            </a:pPr>
            <a:r>
              <a:rPr lang="lv-LV" b="1"/>
              <a:t>Certification</a:t>
            </a:r>
            <a:r>
              <a:rPr lang="lv-LV"/>
              <a:t> is regulated by the Republic of Latvia Cabinet Regulation No. 267, 16 March 2010 «Procedures for Certification of Experts in the Field of Conservation of Species and Biotopes and Supervision of the Activities Thereof». Certification is organised by The Nature Conservation Agency. Certification is organized by The Nature Conservation Agency.</a:t>
            </a:r>
            <a:endParaRPr/>
          </a:p>
          <a:p>
            <a:pPr marL="0" indent="0"/>
            <a:endParaRPr/>
          </a:p>
          <a:p>
            <a:pPr marL="0" indent="0"/>
            <a:endParaRPr/>
          </a:p>
        </p:txBody>
      </p:sp>
      <p:sp>
        <p:nvSpPr>
          <p:cNvPr id="153" name="Google Shape;153;p9: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42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60" name="Google Shape;160;p10: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624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66" name="Google Shape;166;p11: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231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72" name="Google Shape;172;p12: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61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78" name="Google Shape;178;p13: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0265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371498" indent="-299950">
              <a:lnSpc>
                <a:spcPct val="80000"/>
              </a:lnSpc>
              <a:buClr>
                <a:schemeClr val="dk1"/>
              </a:buClr>
              <a:buSzPts val="1200"/>
              <a:buChar char="•"/>
            </a:pPr>
            <a:r>
              <a:rPr lang="lv-LV"/>
              <a:t>A site is chosen to represent different habitat types and an adjacent cultivated grassland for comparison.</a:t>
            </a:r>
            <a:endParaRPr/>
          </a:p>
          <a:p>
            <a:pPr marL="371498" indent="-299950">
              <a:lnSpc>
                <a:spcPct val="80000"/>
              </a:lnSpc>
              <a:spcBef>
                <a:spcPts val="485"/>
              </a:spcBef>
              <a:buClr>
                <a:schemeClr val="dk1"/>
              </a:buClr>
              <a:buSzPts val="1200"/>
              <a:buChar char="•"/>
            </a:pPr>
            <a:r>
              <a:rPr lang="lv-LV"/>
              <a:t>An expert introduces main habitat types, shows dominat, typical and indicator species; participants name species they know and ask questions – ca 60-min.</a:t>
            </a:r>
            <a:endParaRPr/>
          </a:p>
          <a:p>
            <a:pPr marL="371498" indent="-299950">
              <a:lnSpc>
                <a:spcPct val="80000"/>
              </a:lnSpc>
              <a:spcBef>
                <a:spcPts val="485"/>
              </a:spcBef>
              <a:buClr>
                <a:schemeClr val="dk1"/>
              </a:buClr>
              <a:buSzPts val="1200"/>
              <a:buChar char="•"/>
            </a:pPr>
            <a:r>
              <a:rPr lang="lv-LV"/>
              <a:t>The farmer who manages the grassland explains the site management history and its current mangement – ca 20 min.</a:t>
            </a:r>
            <a:endParaRPr/>
          </a:p>
          <a:p>
            <a:pPr marL="371498" indent="-299950">
              <a:lnSpc>
                <a:spcPct val="80000"/>
              </a:lnSpc>
              <a:spcBef>
                <a:spcPts val="485"/>
              </a:spcBef>
              <a:buClr>
                <a:schemeClr val="dk1"/>
              </a:buClr>
              <a:buSzPts val="1200"/>
              <a:buChar char="•"/>
            </a:pPr>
            <a:r>
              <a:rPr lang="lv-LV"/>
              <a:t>The participants work in pairs on filling-in the management plan (the same as they have to fill-in in their assignment) for a particular part of the grassland – ca 30-50 min. </a:t>
            </a:r>
            <a:endParaRPr/>
          </a:p>
          <a:p>
            <a:pPr marL="371498" indent="-299950">
              <a:lnSpc>
                <a:spcPct val="80000"/>
              </a:lnSpc>
              <a:spcBef>
                <a:spcPts val="485"/>
              </a:spcBef>
              <a:buClr>
                <a:schemeClr val="dk1"/>
              </a:buClr>
              <a:buSzPts val="1200"/>
              <a:buChar char="•"/>
            </a:pPr>
            <a:r>
              <a:rPr lang="lv-LV"/>
              <a:t>For this, they receive the grassland map and a management plan form, field guide of the indicator plant species, and a short summary of the main theoretical issues discussed in the class.</a:t>
            </a:r>
            <a:endParaRPr/>
          </a:p>
          <a:p>
            <a:pPr marL="371498" indent="-299950">
              <a:lnSpc>
                <a:spcPct val="80000"/>
              </a:lnSpc>
              <a:spcBef>
                <a:spcPts val="485"/>
              </a:spcBef>
              <a:buClr>
                <a:schemeClr val="dk1"/>
              </a:buClr>
              <a:buSzPts val="1200"/>
              <a:buChar char="•"/>
            </a:pPr>
            <a:r>
              <a:rPr lang="lv-LV"/>
              <a:t>Discussion about the results, main problems (such as inappropriate management, expansive species, moss, litter, shrub encrouchment, hydrology etc.) and their possible solutions.</a:t>
            </a:r>
            <a:endParaRPr/>
          </a:p>
          <a:p>
            <a:pPr marL="804912" lvl="1" indent="-174742">
              <a:lnSpc>
                <a:spcPct val="80000"/>
              </a:lnSpc>
              <a:spcBef>
                <a:spcPts val="425"/>
              </a:spcBef>
              <a:buClr>
                <a:schemeClr val="dk1"/>
              </a:buClr>
              <a:buSzPts val="1960"/>
            </a:pPr>
            <a:endParaRPr sz="2100"/>
          </a:p>
          <a:p>
            <a:pPr marL="0" indent="0"/>
            <a:endParaRPr/>
          </a:p>
        </p:txBody>
      </p:sp>
      <p:sp>
        <p:nvSpPr>
          <p:cNvPr id="185" name="Google Shape;185;p14: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64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91" name="Google Shape;191;p15: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343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99" name="Google Shape;199;p16: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932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0e5c0c284_0_20:notes"/>
          <p:cNvSpPr txBox="1">
            <a:spLocks noGrp="1"/>
          </p:cNvSpPr>
          <p:nvPr>
            <p:ph type="body" idx="1"/>
          </p:nvPr>
        </p:nvSpPr>
        <p:spPr>
          <a:xfrm>
            <a:off x="710248" y="4925407"/>
            <a:ext cx="5681980" cy="4030047"/>
          </a:xfrm>
          <a:prstGeom prst="rect">
            <a:avLst/>
          </a:prstGeom>
        </p:spPr>
        <p:txBody>
          <a:bodyPr spcFirstLastPara="1" wrap="square" lIns="99050" tIns="49511" rIns="99050" bIns="49511" anchor="t" anchorCtr="0">
            <a:noAutofit/>
          </a:bodyPr>
          <a:lstStyle/>
          <a:p>
            <a:pPr marL="0" indent="0"/>
            <a:endParaRPr/>
          </a:p>
        </p:txBody>
      </p:sp>
      <p:sp>
        <p:nvSpPr>
          <p:cNvPr id="206" name="Google Shape;206;g40e5c0c284_0_20: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8879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8: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12" name="Google Shape;212;p18: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029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993775"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710248" y="4861441"/>
            <a:ext cx="5681980" cy="4605576"/>
          </a:xfrm>
          <a:prstGeom prst="rect">
            <a:avLst/>
          </a:prstGeom>
          <a:noFill/>
          <a:ln>
            <a:noFill/>
          </a:ln>
        </p:spPr>
        <p:txBody>
          <a:bodyPr spcFirstLastPara="1" wrap="square" lIns="99050" tIns="99050" rIns="99050" bIns="99050" anchor="t" anchorCtr="0">
            <a:noAutofit/>
          </a:bodyPr>
          <a:lstStyle/>
          <a:p>
            <a:pPr marL="0" indent="0">
              <a:buClr>
                <a:schemeClr val="dk1"/>
              </a:buClr>
              <a:buSzPts val="1200"/>
            </a:pPr>
            <a:endParaRPr sz="1300"/>
          </a:p>
        </p:txBody>
      </p:sp>
      <p:sp>
        <p:nvSpPr>
          <p:cNvPr id="103" name="Google Shape;103;p2:notes"/>
          <p:cNvSpPr txBox="1">
            <a:spLocks noGrp="1"/>
          </p:cNvSpPr>
          <p:nvPr>
            <p:ph type="sldNum" idx="12"/>
          </p:nvPr>
        </p:nvSpPr>
        <p:spPr>
          <a:xfrm>
            <a:off x="4023092" y="9721106"/>
            <a:ext cx="3077739" cy="511731"/>
          </a:xfrm>
          <a:prstGeom prst="rect">
            <a:avLst/>
          </a:prstGeom>
          <a:noFill/>
          <a:ln>
            <a:noFill/>
          </a:ln>
        </p:spPr>
        <p:txBody>
          <a:bodyPr spcFirstLastPara="1" wrap="square" lIns="99050" tIns="99050" rIns="99050" bIns="99050" anchor="ctr" anchorCtr="0">
            <a:noAutofit/>
          </a:bodyPr>
          <a:lstStyle/>
          <a:p>
            <a:pPr algn="r">
              <a:buSzPts val="1200"/>
            </a:pPr>
            <a:fld id="{00000000-1234-1234-1234-123412341234}" type="slidenum">
              <a:rPr lang="lv-LV" sz="1300">
                <a:solidFill>
                  <a:schemeClr val="dk1"/>
                </a:solidFill>
                <a:latin typeface="Calibri"/>
                <a:ea typeface="Calibri"/>
                <a:cs typeface="Calibri"/>
                <a:sym typeface="Calibri"/>
              </a:rPr>
              <a:pPr algn="r">
                <a:buSzPts val="1200"/>
              </a:pPr>
              <a:t>2</a:t>
            </a:fld>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5963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9: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19" name="Google Shape;219;p19: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40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25" name="Google Shape;225;p20: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049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1: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31" name="Google Shape;231;p21: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404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37" name="Google Shape;237;p22: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092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43" name="Google Shape;243;p23: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89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5: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49" name="Google Shape;249;p25: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66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0e5c0c284_0_110:notes"/>
          <p:cNvSpPr txBox="1">
            <a:spLocks noGrp="1"/>
          </p:cNvSpPr>
          <p:nvPr>
            <p:ph type="body" idx="1"/>
          </p:nvPr>
        </p:nvSpPr>
        <p:spPr>
          <a:xfrm>
            <a:off x="710248" y="4925407"/>
            <a:ext cx="5681980" cy="4030047"/>
          </a:xfrm>
          <a:prstGeom prst="rect">
            <a:avLst/>
          </a:prstGeom>
        </p:spPr>
        <p:txBody>
          <a:bodyPr spcFirstLastPara="1" wrap="square" lIns="99050" tIns="49511" rIns="99050" bIns="49511" anchor="t" anchorCtr="0">
            <a:noAutofit/>
          </a:bodyPr>
          <a:lstStyle/>
          <a:p>
            <a:pPr marL="371498" indent="0">
              <a:lnSpc>
                <a:spcPct val="80000"/>
              </a:lnSpc>
            </a:pPr>
            <a:r>
              <a:rPr lang="lv-LV"/>
              <a:t>discussion about homework (lecturer is free to organise the discussion as he/she feels it works the best – free discussion or work in groups). </a:t>
            </a:r>
            <a:endParaRPr/>
          </a:p>
          <a:p>
            <a:pPr marL="1733657" lvl="3" indent="-213267">
              <a:lnSpc>
                <a:spcPct val="80000"/>
              </a:lnSpc>
              <a:spcBef>
                <a:spcPts val="368"/>
              </a:spcBef>
              <a:buClr>
                <a:schemeClr val="dk1"/>
              </a:buClr>
              <a:buSzPts val="1200"/>
              <a:buChar char="–"/>
            </a:pPr>
            <a:r>
              <a:rPr lang="lv-LV"/>
              <a:t>Example I: during the presentation about the best practices in habitat management lecturer asks farmers to share their experiences in preparing management plans – what methods of management did they plan for their grasslands. The same discussion is organised during the presentation about restoration methods</a:t>
            </a:r>
            <a:endParaRPr/>
          </a:p>
          <a:p>
            <a:pPr marL="1733657" lvl="3" indent="-213267">
              <a:lnSpc>
                <a:spcPct val="80000"/>
              </a:lnSpc>
              <a:spcBef>
                <a:spcPts val="368"/>
              </a:spcBef>
              <a:buClr>
                <a:schemeClr val="dk1"/>
              </a:buClr>
              <a:buSzPts val="1200"/>
              <a:buChar char="–"/>
            </a:pPr>
            <a:r>
              <a:rPr lang="lv-LV"/>
              <a:t>Example II: participants work in small groups (4-5 people) for 40 min with the task to discuss their experience with homework and answer three questions: 1) how did they decide if the restoration activities were needed in their grassland; 2) what were the main restoration and management menthods they planned; 3) what where the main problems for them to prepare the management plan. 7 min for each group is given to present the results of group discussion</a:t>
            </a:r>
            <a:endParaRPr/>
          </a:p>
          <a:p>
            <a:pPr marL="0" indent="0"/>
            <a:endParaRPr/>
          </a:p>
        </p:txBody>
      </p:sp>
      <p:sp>
        <p:nvSpPr>
          <p:cNvPr id="255" name="Google Shape;255;g40e5c0c284_0_110: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157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spcBef>
                <a:spcPts val="433"/>
              </a:spcBef>
            </a:pPr>
            <a:r>
              <a:rPr lang="lv-LV" b="1"/>
              <a:t>Site owner/manager presents his/her version </a:t>
            </a:r>
            <a:r>
              <a:rPr lang="lv-LV"/>
              <a:t>of the plan: preferably, an expert has assisted the farmer in preparation so that farmer gains confidence in hosting such as training event Discussions of the results, main problems and possible solutions </a:t>
            </a:r>
            <a:endParaRPr/>
          </a:p>
        </p:txBody>
      </p:sp>
      <p:sp>
        <p:nvSpPr>
          <p:cNvPr id="263" name="Google Shape;263;p27: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000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70" name="Google Shape;270;p28: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681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9: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buClr>
                <a:schemeClr val="dk1"/>
              </a:buClr>
            </a:pPr>
            <a:r>
              <a:rPr lang="lv-LV"/>
              <a:t>Source: Rūsiņa, S., Baroniņa, V., Lārmanis, V., Namatēva A., Sniedze-Kretalova, Rūta, Pošiva-Bunkovska, A., Silamiķele, I., Uzule, L. 2016. Mācību kursa “Eiropas Savienības nozīmes zālāju biotopu vai sugu dzīvotņu apsaimniekošana” rezultāti 2016. gadā un  ierosinājumi kursa uzlabošanai un rezultātorientēta agrovides pasākuma izstrādei [Results of the training course «European Union's grassland habitats or species habitats» in 2016 and proposals for improvement of the course and for the development of a result-based agri-environment measure]. Latvijas Lauku konsultāciju un izglītības centrs, Latvijas Lauksaimniecības Universitāte, Rīga, 14 pp.</a:t>
            </a:r>
            <a:endParaRPr/>
          </a:p>
        </p:txBody>
      </p:sp>
      <p:sp>
        <p:nvSpPr>
          <p:cNvPr id="276" name="Google Shape;276;p29: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8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08" name="Google Shape;108;p3: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776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0: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spcBef>
                <a:spcPts val="650"/>
              </a:spcBef>
            </a:pPr>
            <a:r>
              <a:rPr lang="lv-LV" b="1"/>
              <a:t>70 % of the submitted management plans were incomplete</a:t>
            </a:r>
            <a:r>
              <a:rPr lang="lv-LV"/>
              <a:t>,  farmers did not manage to fill-in even basic data about their grasslands (habitat type, area etc.)</a:t>
            </a:r>
            <a:endParaRPr/>
          </a:p>
          <a:p>
            <a:pPr marL="0" indent="0">
              <a:spcBef>
                <a:spcPts val="650"/>
              </a:spcBef>
            </a:pPr>
            <a:r>
              <a:rPr lang="lv-LV" b="1"/>
              <a:t>30 % of the plans did not contain information about habitat type of their grassland </a:t>
            </a:r>
            <a:r>
              <a:rPr lang="lv-LV"/>
              <a:t>(even though the management guidelines are presented separately for each habitat type). Possible reasons are difficulties in aquiring information from the official website of Nature Conservaton Agency. The interface of the system many not be user-friendly (even though each instructor showed step by step usage of the website on Day 1 of the training)</a:t>
            </a:r>
            <a:endParaRPr/>
          </a:p>
          <a:p>
            <a:pPr marL="0" indent="0">
              <a:spcBef>
                <a:spcPts val="650"/>
              </a:spcBef>
            </a:pPr>
            <a:r>
              <a:rPr lang="lv-LV" b="1"/>
              <a:t>Some participants asked for advice from the advisors</a:t>
            </a:r>
            <a:r>
              <a:rPr lang="lv-LV"/>
              <a:t> of the local office of the Latvian Rural Advisory and Training Centre. However, they did not get proper help. These advisors did not participate in the same training.</a:t>
            </a:r>
            <a:endParaRPr/>
          </a:p>
          <a:p>
            <a:pPr marL="0" indent="0">
              <a:spcBef>
                <a:spcPts val="650"/>
              </a:spcBef>
            </a:pPr>
            <a:r>
              <a:rPr lang="lv-LV" b="1"/>
              <a:t>Several participants admitted recognising problems in their grassland but they did not propose any management solutions</a:t>
            </a:r>
            <a:r>
              <a:rPr lang="lv-LV"/>
              <a:t> to these problems in the management plan. This is necessary to avoid possible penalties from the Rural Advisory Service.</a:t>
            </a:r>
            <a:endParaRPr/>
          </a:p>
          <a:p>
            <a:pPr marL="0" indent="0">
              <a:spcBef>
                <a:spcPts val="650"/>
              </a:spcBef>
            </a:pPr>
            <a:r>
              <a:rPr lang="lv-LV" b="1"/>
              <a:t>Many management plans contained controversial information. </a:t>
            </a:r>
            <a:r>
              <a:rPr lang="lv-LV"/>
              <a:t>For instance, 60 % of the plans were planned for grasslands on ex-arable land (farmers indicated the last year of ploughing). In such grasslands, restoration activities such as sowing native plant seeds, reduction of fertility, eradication of expansive or invasive species are needed. However, some restoration activities were included in only 32 % of the plans.</a:t>
            </a:r>
            <a:endParaRPr/>
          </a:p>
          <a:p>
            <a:pPr marL="0" indent="0"/>
            <a:endParaRPr/>
          </a:p>
        </p:txBody>
      </p:sp>
      <p:sp>
        <p:nvSpPr>
          <p:cNvPr id="285" name="Google Shape;285;p30: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260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291" name="Google Shape;291;p31: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786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2: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300" name="Google Shape;300;p32: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891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3: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buClr>
                <a:schemeClr val="dk1"/>
              </a:buClr>
              <a:buSzPts val="2000"/>
            </a:pPr>
            <a:r>
              <a:rPr lang="lv-LV" b="1"/>
              <a:t>2. Attitudes</a:t>
            </a:r>
            <a:endParaRPr b="1"/>
          </a:p>
          <a:p>
            <a:pPr marL="0" indent="0">
              <a:spcBef>
                <a:spcPts val="867"/>
              </a:spcBef>
              <a:buClr>
                <a:schemeClr val="dk1"/>
              </a:buClr>
              <a:buSzPts val="1600"/>
            </a:pPr>
            <a:r>
              <a:rPr lang="lv-LV" b="1"/>
              <a:t>Better attitude from farmers towards the scheme and semi-natural grasslands</a:t>
            </a:r>
            <a:endParaRPr b="1"/>
          </a:p>
          <a:p>
            <a:pPr marL="0" indent="0">
              <a:spcBef>
                <a:spcPts val="867"/>
              </a:spcBef>
              <a:buClr>
                <a:schemeClr val="dk1"/>
              </a:buClr>
              <a:buSzPts val="1600"/>
            </a:pPr>
            <a:r>
              <a:rPr lang="lv-LV"/>
              <a:t>Overall, the results of the training were very positive. The majority of participants were interested, participated in discussions and expressed their views, shared experiences. All instructors noted that many participants, who were initially very skeptical, changed their views during training. Many participants acknowledged that, after the training, their understanding of the semi-natural grassland management changed. For example, until then, many had thought that grinding (mulching) was beneficial for grassland because of improving soil fertility. </a:t>
            </a:r>
            <a:endParaRPr/>
          </a:p>
          <a:p>
            <a:pPr marL="0" indent="0">
              <a:spcBef>
                <a:spcPts val="867"/>
              </a:spcBef>
              <a:buClr>
                <a:schemeClr val="dk1"/>
              </a:buClr>
              <a:buSzPts val="1600"/>
            </a:pPr>
            <a:r>
              <a:rPr lang="lv-LV" b="1"/>
              <a:t>Farmers are looking forward to the result-oriented approach</a:t>
            </a:r>
            <a:endParaRPr b="1"/>
          </a:p>
          <a:p>
            <a:pPr marL="0" indent="0">
              <a:spcBef>
                <a:spcPts val="867"/>
              </a:spcBef>
              <a:buClr>
                <a:schemeClr val="dk1"/>
              </a:buClr>
              <a:buSzPts val="1600"/>
            </a:pPr>
            <a:r>
              <a:rPr lang="lv-LV"/>
              <a:t>Participants expressed an interest in restoring their abandoned and overgrown semi-natural grasslands. For example, several participants said that they had parcels with all the “right flowers” and they needed only to resume the management. Some participants considered the idea to keep their grasslands instead of ploughing them up. One farmer admitted in the conversation that he had “done the rules as Rural Support Service demanded” and “Where were you to tell me that I had done everything for all these 10 years to ruin the grassland?” Most farmers admitted that until then they had not thought about the grassland as a habitat for “insects, flowers and birds». </a:t>
            </a:r>
            <a:endParaRPr/>
          </a:p>
          <a:p>
            <a:pPr marL="0" indent="0">
              <a:spcBef>
                <a:spcPts val="867"/>
              </a:spcBef>
              <a:buClr>
                <a:schemeClr val="dk1"/>
              </a:buClr>
              <a:buSzPts val="1600"/>
            </a:pPr>
            <a:r>
              <a:rPr lang="lv-LV"/>
              <a:t>Some instructors noted that there were individual people in each group who were not satisfied about owning a semi-natural grassland, mostly in cases where a parcel was small and costs for maintaining it were higher than the payment.</a:t>
            </a:r>
            <a:endParaRPr/>
          </a:p>
        </p:txBody>
      </p:sp>
      <p:sp>
        <p:nvSpPr>
          <p:cNvPr id="309" name="Google Shape;309;p33: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5846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4: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557247" indent="-502210">
              <a:lnSpc>
                <a:spcPct val="80000"/>
              </a:lnSpc>
              <a:spcBef>
                <a:spcPts val="433"/>
              </a:spcBef>
              <a:buClr>
                <a:schemeClr val="dk1"/>
              </a:buClr>
              <a:buSzPts val="1200"/>
              <a:buFont typeface="Calibri"/>
              <a:buAutoNum type="arabicParenR" startAt="2"/>
            </a:pPr>
            <a:r>
              <a:rPr lang="lv-LV" b="1"/>
              <a:t>Using the management plans submitted by training participants for the implementation and administration of a result-oriented agri-environment scheme</a:t>
            </a:r>
            <a:endParaRPr b="1"/>
          </a:p>
          <a:p>
            <a:pPr marL="0" indent="0">
              <a:lnSpc>
                <a:spcPct val="80000"/>
              </a:lnSpc>
              <a:spcBef>
                <a:spcPts val="433"/>
              </a:spcBef>
              <a:buClr>
                <a:schemeClr val="dk1"/>
              </a:buClr>
              <a:buSzPts val="2000"/>
            </a:pPr>
            <a:endParaRPr/>
          </a:p>
          <a:p>
            <a:pPr marL="0" indent="0">
              <a:lnSpc>
                <a:spcPct val="80000"/>
              </a:lnSpc>
              <a:spcBef>
                <a:spcPts val="650"/>
              </a:spcBef>
              <a:buClr>
                <a:schemeClr val="dk1"/>
              </a:buClr>
              <a:buSzPts val="2000"/>
            </a:pPr>
            <a:r>
              <a:rPr lang="lv-LV"/>
              <a:t>The instructors estimated that farmers' knowledge of the semi-natural grasslands and their maintenance remained inadequate and the 16-hour training was too.</a:t>
            </a:r>
            <a:endParaRPr/>
          </a:p>
          <a:p>
            <a:pPr marL="0" indent="0">
              <a:lnSpc>
                <a:spcPct val="80000"/>
              </a:lnSpc>
              <a:spcBef>
                <a:spcPts val="650"/>
              </a:spcBef>
              <a:buClr>
                <a:schemeClr val="dk1"/>
              </a:buClr>
              <a:buSzPts val="2000"/>
            </a:pPr>
            <a:r>
              <a:rPr lang="lv-LV"/>
              <a:t>Mainly farmers whose grasslands were part of production (mainly, through grazing) had good understanding of the ecological processes in grasslands. Farmers who only rented their land or managed it for subsidies had poor understanding.</a:t>
            </a:r>
            <a:endParaRPr/>
          </a:p>
          <a:p>
            <a:pPr marL="0" indent="0">
              <a:lnSpc>
                <a:spcPct val="80000"/>
              </a:lnSpc>
              <a:spcBef>
                <a:spcPts val="650"/>
              </a:spcBef>
              <a:buClr>
                <a:schemeClr val="dk1"/>
              </a:buClr>
              <a:buSzPts val="2000"/>
            </a:pPr>
            <a:r>
              <a:rPr lang="lv-LV"/>
              <a:t>In conclusion, the training was inadequate for the farmer to acquire the competence needed for developing a management plan of good quality that would be suitable for the implementation of the result-oriented scheme. </a:t>
            </a:r>
            <a:endParaRPr/>
          </a:p>
          <a:p>
            <a:pPr marL="0" indent="0">
              <a:lnSpc>
                <a:spcPct val="80000"/>
              </a:lnSpc>
              <a:spcBef>
                <a:spcPts val="650"/>
              </a:spcBef>
              <a:buClr>
                <a:schemeClr val="dk1"/>
              </a:buClr>
              <a:buSzPts val="2000"/>
            </a:pPr>
            <a:r>
              <a:rPr lang="lv-LV"/>
              <a:t>In parallel to training, providing farmers high quality advice is necessary: both in field by surveying grasslands together and during the development of the management plan.</a:t>
            </a:r>
            <a:endParaRPr/>
          </a:p>
          <a:p>
            <a:pPr marL="433414" lvl="1" indent="0">
              <a:lnSpc>
                <a:spcPct val="80000"/>
              </a:lnSpc>
              <a:spcBef>
                <a:spcPts val="195"/>
              </a:spcBef>
              <a:buClr>
                <a:schemeClr val="dk1"/>
              </a:buClr>
              <a:buSzPts val="900"/>
            </a:pPr>
            <a:endParaRPr/>
          </a:p>
          <a:p>
            <a:pPr marL="1424075" lvl="2" indent="-495330">
              <a:lnSpc>
                <a:spcPct val="80000"/>
              </a:lnSpc>
              <a:spcBef>
                <a:spcPts val="195"/>
              </a:spcBef>
              <a:buClr>
                <a:schemeClr val="dk1"/>
              </a:buClr>
              <a:buSzPts val="900"/>
            </a:pPr>
            <a:endParaRPr sz="1000"/>
          </a:p>
          <a:p>
            <a:pPr marL="371498" indent="-316461">
              <a:lnSpc>
                <a:spcPct val="80000"/>
              </a:lnSpc>
              <a:spcBef>
                <a:spcPts val="173"/>
              </a:spcBef>
              <a:buClr>
                <a:schemeClr val="dk1"/>
              </a:buClr>
              <a:buSzPts val="800"/>
            </a:pPr>
            <a:endParaRPr sz="900"/>
          </a:p>
          <a:p>
            <a:pPr marL="0" indent="0"/>
            <a:endParaRPr/>
          </a:p>
        </p:txBody>
      </p:sp>
      <p:sp>
        <p:nvSpPr>
          <p:cNvPr id="315" name="Google Shape;315;p34: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841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5: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321" name="Google Shape;321;p35: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092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6: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371498" indent="-316461">
              <a:buClr>
                <a:schemeClr val="dk1"/>
              </a:buClr>
              <a:buSzPts val="1200"/>
              <a:buChar char="•"/>
            </a:pPr>
            <a:r>
              <a:rPr lang="lv-LV"/>
              <a:t>In 2016, the training was organised in late August-October  by which the majority of grasslands had been mown or grazed and plant species were not flowering -&gt; the field visits were not  as productive as they would be in summer.</a:t>
            </a:r>
            <a:endParaRPr/>
          </a:p>
          <a:p>
            <a:pPr marL="371498" indent="-316461">
              <a:spcBef>
                <a:spcPts val="433"/>
              </a:spcBef>
              <a:buClr>
                <a:schemeClr val="dk1"/>
              </a:buClr>
              <a:buSzPts val="1200"/>
              <a:buChar char="•"/>
            </a:pPr>
            <a:r>
              <a:rPr lang="lv-LV"/>
              <a:t>Participants had no or only weak knowledge about the subject before the training. There was no time to provide sufficient basic knowledge so that it supports practical skills. The amount of training was insufficient to build up practical skills and competences from the theory.</a:t>
            </a:r>
            <a:endParaRPr/>
          </a:p>
          <a:p>
            <a:pPr marL="371498" indent="-316461">
              <a:spcBef>
                <a:spcPts val="433"/>
              </a:spcBef>
              <a:buClr>
                <a:schemeClr val="dk1"/>
              </a:buClr>
              <a:buSzPts val="1200"/>
              <a:buChar char="•"/>
            </a:pPr>
            <a:r>
              <a:rPr lang="lv-LV"/>
              <a:t>The instructors could not provide individual consultations. Many questions of the participants related to their particular situations (financial, technical, physical conditions like soil, terrain, moisture etc.) and grassland condition remained unanswered.</a:t>
            </a:r>
            <a:endParaRPr/>
          </a:p>
          <a:p>
            <a:pPr marL="371498" indent="-233906">
              <a:spcBef>
                <a:spcPts val="433"/>
              </a:spcBef>
              <a:buClr>
                <a:schemeClr val="dk1"/>
              </a:buClr>
              <a:buSzPts val="2000"/>
            </a:pPr>
            <a:endParaRPr sz="2200"/>
          </a:p>
          <a:p>
            <a:pPr marL="0" indent="0"/>
            <a:endParaRPr/>
          </a:p>
        </p:txBody>
      </p:sp>
      <p:sp>
        <p:nvSpPr>
          <p:cNvPr id="328" name="Google Shape;328;p36: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1373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7: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334" name="Google Shape;334;p37: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467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8: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371498" indent="-288943">
              <a:buClr>
                <a:schemeClr val="dk1"/>
              </a:buClr>
              <a:buSzPts val="1200"/>
              <a:buChar char="•"/>
            </a:pPr>
            <a:r>
              <a:rPr lang="lv-LV"/>
              <a:t>Management plans designed by farmers without assistance are not adequate for the result-oriented scheme administration </a:t>
            </a:r>
            <a:endParaRPr/>
          </a:p>
          <a:p>
            <a:pPr marL="371498" indent="-288943">
              <a:spcBef>
                <a:spcPts val="520"/>
              </a:spcBef>
              <a:buClr>
                <a:schemeClr val="dk1"/>
              </a:buClr>
              <a:buSzPts val="1200"/>
              <a:buChar char="•"/>
            </a:pPr>
            <a:r>
              <a:rPr lang="lv-LV"/>
              <a:t>The participants do not receive further assistance in designing their management plans</a:t>
            </a:r>
            <a:endParaRPr/>
          </a:p>
          <a:p>
            <a:pPr marL="804912" lvl="1" indent="-227026">
              <a:spcBef>
                <a:spcPts val="520"/>
              </a:spcBef>
              <a:buClr>
                <a:schemeClr val="dk1"/>
              </a:buClr>
              <a:buSzPts val="1200"/>
              <a:buChar char="–"/>
            </a:pPr>
            <a:r>
              <a:rPr lang="lv-LV"/>
              <a:t>in some cases, they can call an expert for advice (voluntary work of experts, lecturers)</a:t>
            </a:r>
            <a:endParaRPr/>
          </a:p>
          <a:p>
            <a:pPr marL="371498" indent="-288943">
              <a:spcBef>
                <a:spcPts val="520"/>
              </a:spcBef>
              <a:buClr>
                <a:schemeClr val="dk1"/>
              </a:buClr>
              <a:buSzPts val="1200"/>
              <a:buChar char="•"/>
            </a:pPr>
            <a:r>
              <a:rPr lang="lv-LV"/>
              <a:t>There is no funding to cover costs of visiting all grasslands, for which the plans are being produced</a:t>
            </a:r>
            <a:endParaRPr/>
          </a:p>
          <a:p>
            <a:pPr marL="371498" indent="-288943">
              <a:spcBef>
                <a:spcPts val="520"/>
              </a:spcBef>
              <a:buClr>
                <a:schemeClr val="dk1"/>
              </a:buClr>
              <a:buSzPts val="1200"/>
              <a:buChar char="•"/>
            </a:pPr>
            <a:r>
              <a:rPr lang="lv-LV"/>
              <a:t>Training focuses solely at the public support (agri-environment scheme) and does not include other (market-based) possibilities from using semi-natural grasslands.</a:t>
            </a:r>
            <a:endParaRPr/>
          </a:p>
          <a:p>
            <a:pPr marL="0" indent="0"/>
            <a:endParaRPr/>
          </a:p>
        </p:txBody>
      </p:sp>
      <p:sp>
        <p:nvSpPr>
          <p:cNvPr id="340" name="Google Shape;340;p38: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016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9: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371498" indent="-316461">
              <a:buClr>
                <a:schemeClr val="dk1"/>
              </a:buClr>
              <a:buSzPts val="1200"/>
              <a:buChar char="•"/>
            </a:pPr>
            <a:r>
              <a:rPr lang="lv-LV"/>
              <a:t>The interface of the official web page of the habitat and species database in Latvian should be user-friendly, also for farmers</a:t>
            </a:r>
            <a:endParaRPr/>
          </a:p>
          <a:p>
            <a:pPr marL="371498" indent="-316461">
              <a:spcBef>
                <a:spcPts val="433"/>
              </a:spcBef>
              <a:buClr>
                <a:schemeClr val="dk1"/>
              </a:buClr>
              <a:buSzPts val="1200"/>
              <a:buChar char="•"/>
            </a:pPr>
            <a:r>
              <a:rPr lang="lv-LV"/>
              <a:t>There should be accessible and understandable information about farm’s grasslands, their conservation values, and management and restoration needs. The grassland inventory forms (filled-in by habitat experts who inventoried the grasslands are available) should be translated into farmer’s language: using no scientific (Latin) names, explaining the causes of problems (e.g. expansive species, litter layer, mulching), illustrating indicator species. </a:t>
            </a:r>
            <a:endParaRPr/>
          </a:p>
          <a:p>
            <a:pPr marL="371498" indent="-316461">
              <a:spcBef>
                <a:spcPts val="433"/>
              </a:spcBef>
              <a:buClr>
                <a:schemeClr val="dk1"/>
              </a:buClr>
              <a:buSzPts val="1200"/>
              <a:buChar char="•"/>
            </a:pPr>
            <a:r>
              <a:rPr lang="lv-LV"/>
              <a:t>An interactive website should be developed based on the above information. </a:t>
            </a:r>
            <a:endParaRPr/>
          </a:p>
          <a:p>
            <a:pPr marL="371498" indent="-316461">
              <a:spcBef>
                <a:spcPts val="433"/>
              </a:spcBef>
              <a:buClr>
                <a:schemeClr val="dk1"/>
              </a:buClr>
              <a:buSzPts val="1200"/>
              <a:buChar char="•"/>
            </a:pPr>
            <a:r>
              <a:rPr lang="lv-LV"/>
              <a:t>Identification guides for grassland indicator species and problematic species should be developed and published (paper versions are easy to use in field conditions) in sufficient numbers; there is a field guide for the semi-natural grassland indicator species </a:t>
            </a:r>
            <a:r>
              <a:rPr lang="lv-LV" u="sng">
                <a:solidFill>
                  <a:schemeClr val="hlink"/>
                </a:solidFill>
                <a:hlinkClick r:id="rId3"/>
              </a:rPr>
              <a:t>http://old.ldf.lv/upload_file/29124/DAP-Iepazisim_Plavas-DEMO.pdf</a:t>
            </a:r>
            <a:r>
              <a:rPr lang="lv-LV"/>
              <a:t> but it is out of print and not available for farmers. </a:t>
            </a:r>
            <a:endParaRPr/>
          </a:p>
          <a:p>
            <a:pPr marL="0" indent="0"/>
            <a:endParaRPr/>
          </a:p>
        </p:txBody>
      </p:sp>
      <p:sp>
        <p:nvSpPr>
          <p:cNvPr id="346" name="Google Shape;346;p39: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905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0e5c0c284_0_0:notes"/>
          <p:cNvSpPr txBox="1">
            <a:spLocks noGrp="1"/>
          </p:cNvSpPr>
          <p:nvPr>
            <p:ph type="body" idx="1"/>
          </p:nvPr>
        </p:nvSpPr>
        <p:spPr>
          <a:xfrm>
            <a:off x="710248" y="4925407"/>
            <a:ext cx="5681980" cy="4030047"/>
          </a:xfrm>
          <a:prstGeom prst="rect">
            <a:avLst/>
          </a:prstGeom>
        </p:spPr>
        <p:txBody>
          <a:bodyPr spcFirstLastPara="1" wrap="square" lIns="99050" tIns="49511" rIns="99050" bIns="49511" anchor="t" anchorCtr="0">
            <a:noAutofit/>
          </a:bodyPr>
          <a:lstStyle/>
          <a:p>
            <a:pPr marL="0" indent="0"/>
            <a:endParaRPr/>
          </a:p>
        </p:txBody>
      </p:sp>
      <p:sp>
        <p:nvSpPr>
          <p:cNvPr id="114" name="Google Shape;114;g40e5c0c284_0_0: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635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0: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371498" indent="-316461">
              <a:buClr>
                <a:schemeClr val="dk1"/>
              </a:buClr>
              <a:buSzPts val="1200"/>
              <a:buChar char="•"/>
            </a:pPr>
            <a:r>
              <a:rPr lang="lv-LV"/>
              <a:t>Training should also include applied or business issues, such as promoting grassland-based products, innovative solutions for management, producing niche products.</a:t>
            </a:r>
            <a:endParaRPr/>
          </a:p>
          <a:p>
            <a:pPr marL="371498" indent="-316461">
              <a:spcBef>
                <a:spcPts val="433"/>
              </a:spcBef>
              <a:buClr>
                <a:schemeClr val="dk1"/>
              </a:buClr>
              <a:buSzPts val="1200"/>
              <a:buChar char="•"/>
            </a:pPr>
            <a:r>
              <a:rPr lang="lv-LV"/>
              <a:t>The structure of the management plan should be more user-friendly: for instance, combine the restoration and maintenance sections, add a land parcel map and a field form for assessing the grassland quality.</a:t>
            </a:r>
            <a:endParaRPr/>
          </a:p>
          <a:p>
            <a:pPr marL="371498" indent="-316461">
              <a:spcBef>
                <a:spcPts val="433"/>
              </a:spcBef>
              <a:buClr>
                <a:schemeClr val="dk1"/>
              </a:buClr>
              <a:buSzPts val="1200"/>
              <a:buChar char="•"/>
            </a:pPr>
            <a:r>
              <a:rPr lang="lv-LV"/>
              <a:t>The training should ideaally include a field visit to all the participants’ grasslands by an instructor.</a:t>
            </a:r>
            <a:endParaRPr/>
          </a:p>
          <a:p>
            <a:pPr marL="371498" indent="-316461">
              <a:spcBef>
                <a:spcPts val="433"/>
              </a:spcBef>
              <a:buClr>
                <a:schemeClr val="dk1"/>
              </a:buClr>
              <a:buSzPts val="1200"/>
              <a:buChar char="•"/>
            </a:pPr>
            <a:r>
              <a:rPr lang="lv-LV"/>
              <a:t>More funding for advisory work with farmers is crucial at the beginning to build up a network of experienced farmers that can later provide peer-to-peer support. </a:t>
            </a:r>
            <a:endParaRPr/>
          </a:p>
          <a:p>
            <a:pPr marL="371498" indent="-316461">
              <a:spcBef>
                <a:spcPts val="433"/>
              </a:spcBef>
              <a:buClr>
                <a:schemeClr val="dk1"/>
              </a:buClr>
              <a:buSzPts val="1200"/>
              <a:buChar char="•"/>
            </a:pPr>
            <a:r>
              <a:rPr lang="lv-LV"/>
              <a:t>There should be training also for the instructors, especially in issues of agricultural production (sown grassland management, livestock raising, animal welfare etc.) and grassland products and their facilitation.</a:t>
            </a:r>
            <a:endParaRPr/>
          </a:p>
          <a:p>
            <a:pPr marL="0" indent="0"/>
            <a:endParaRPr/>
          </a:p>
        </p:txBody>
      </p:sp>
      <p:sp>
        <p:nvSpPr>
          <p:cNvPr id="352" name="Google Shape;352;p40: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539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1: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804912" lvl="1" indent="-254545">
              <a:buClr>
                <a:schemeClr val="dk1"/>
              </a:buClr>
              <a:buSzPts val="1200"/>
              <a:buChar char="•"/>
            </a:pPr>
            <a:r>
              <a:rPr lang="lv-LV"/>
              <a:t>To provide qualified advisory in the local offices of the Latvian Rural Advisory and Training Centre. </a:t>
            </a:r>
            <a:endParaRPr/>
          </a:p>
          <a:p>
            <a:pPr marL="804912" lvl="1" indent="-254545">
              <a:spcBef>
                <a:spcPts val="433"/>
              </a:spcBef>
              <a:buClr>
                <a:schemeClr val="dk1"/>
              </a:buClr>
              <a:buSzPts val="1200"/>
              <a:buChar char="•"/>
            </a:pPr>
            <a:r>
              <a:rPr lang="lv-LV"/>
              <a:t>Advisors should be certified habitat experts with experience in grassland management and restoration.</a:t>
            </a:r>
            <a:endParaRPr/>
          </a:p>
          <a:p>
            <a:pPr marL="804912" lvl="1" indent="-254545">
              <a:spcBef>
                <a:spcPts val="433"/>
              </a:spcBef>
              <a:buClr>
                <a:schemeClr val="dk1"/>
              </a:buClr>
              <a:buSzPts val="1200"/>
              <a:buChar char="•"/>
            </a:pPr>
            <a:r>
              <a:rPr lang="lv-LV"/>
              <a:t>Advisor’s tasks should include:</a:t>
            </a:r>
            <a:endParaRPr/>
          </a:p>
          <a:p>
            <a:pPr marL="1238326" lvl="2" indent="-206388">
              <a:spcBef>
                <a:spcPts val="390"/>
              </a:spcBef>
              <a:buClr>
                <a:schemeClr val="dk1"/>
              </a:buClr>
              <a:buSzPts val="1200"/>
              <a:buChar char="•"/>
            </a:pPr>
            <a:r>
              <a:rPr lang="lv-LV"/>
              <a:t>Assisting and advising on the preparation of the grassland management plans,</a:t>
            </a:r>
            <a:endParaRPr/>
          </a:p>
          <a:p>
            <a:pPr marL="1238326" lvl="2" indent="-206388">
              <a:spcBef>
                <a:spcPts val="390"/>
              </a:spcBef>
              <a:buClr>
                <a:schemeClr val="dk1"/>
              </a:buClr>
              <a:buSzPts val="1200"/>
              <a:buChar char="•"/>
            </a:pPr>
            <a:r>
              <a:rPr lang="lv-LV"/>
              <a:t>Advising during the whole period of the contract,</a:t>
            </a:r>
            <a:endParaRPr/>
          </a:p>
          <a:p>
            <a:pPr marL="1238326" lvl="2" indent="-206388">
              <a:spcBef>
                <a:spcPts val="390"/>
              </a:spcBef>
              <a:buClr>
                <a:schemeClr val="dk1"/>
              </a:buClr>
              <a:buSzPts val="1200"/>
              <a:buChar char="•"/>
            </a:pPr>
            <a:r>
              <a:rPr lang="lv-LV"/>
              <a:t>Controlling (incl. physical control in the field) the success of the scheme in terms of ecological outputs.</a:t>
            </a:r>
            <a:endParaRPr/>
          </a:p>
          <a:p>
            <a:pPr marL="804912" lvl="1" indent="-171990">
              <a:spcBef>
                <a:spcPts val="433"/>
              </a:spcBef>
              <a:buClr>
                <a:schemeClr val="dk1"/>
              </a:buClr>
              <a:buSzPts val="2000"/>
            </a:pPr>
            <a:endParaRPr/>
          </a:p>
          <a:p>
            <a:pPr marL="804912" lvl="1" indent="-171990">
              <a:spcBef>
                <a:spcPts val="433"/>
              </a:spcBef>
              <a:buClr>
                <a:schemeClr val="dk1"/>
              </a:buClr>
              <a:buSzPts val="2000"/>
            </a:pPr>
            <a:endParaRPr sz="2200"/>
          </a:p>
          <a:p>
            <a:pPr marL="0" indent="0"/>
            <a:endParaRPr/>
          </a:p>
        </p:txBody>
      </p:sp>
      <p:sp>
        <p:nvSpPr>
          <p:cNvPr id="358" name="Google Shape;358;p41: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30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2: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364" name="Google Shape;364;p42: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82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21" name="Google Shape;121;p5: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30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endParaRPr/>
          </a:p>
        </p:txBody>
      </p:sp>
      <p:sp>
        <p:nvSpPr>
          <p:cNvPr id="127" name="Google Shape;127;p6: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261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710248" y="4925407"/>
            <a:ext cx="5681980" cy="4029879"/>
          </a:xfrm>
          <a:prstGeom prst="rect">
            <a:avLst/>
          </a:prstGeom>
        </p:spPr>
        <p:txBody>
          <a:bodyPr spcFirstLastPara="1" wrap="square" lIns="99050" tIns="49511" rIns="99050" bIns="49511" anchor="t" anchorCtr="0">
            <a:noAutofit/>
          </a:bodyPr>
          <a:lstStyle/>
          <a:p>
            <a:pPr marL="0" indent="0">
              <a:buClr>
                <a:schemeClr val="dk1"/>
              </a:buClr>
              <a:buSzPts val="2000"/>
            </a:pPr>
            <a:r>
              <a:rPr lang="lv-LV"/>
              <a:t>Two reports on the effectiveness of the RDP measures in preserving semi-natural grassland biodiversity within the scope of the Ongoing Evaluation System of the RDP 2007–2013 (LVAEI 2013, 2014) show MBG measure’s objectives were not achieved during the 2007-2013 period. LInk: </a:t>
            </a:r>
            <a:r>
              <a:rPr lang="lv-LV" u="sng">
                <a:solidFill>
                  <a:schemeClr val="hlink"/>
                </a:solidFill>
                <a:hlinkClick r:id="rId3"/>
              </a:rPr>
              <a:t>http://www.arei.lv/sites/arei/files/files/lapas/Zalaju_atskaite_2014_LVAEI.pdf</a:t>
            </a:r>
            <a:r>
              <a:rPr lang="lv-LV"/>
              <a:t> (English summary: </a:t>
            </a:r>
            <a:r>
              <a:rPr lang="lv-LV" u="sng">
                <a:solidFill>
                  <a:schemeClr val="hlink"/>
                </a:solidFill>
                <a:hlinkClick r:id="rId4"/>
              </a:rPr>
              <a:t>http://www.arei.lv/sites/arei/files/files/lapas/Botanical_diversity_of_permanent_grasslands.pdf</a:t>
            </a:r>
            <a:r>
              <a:rPr lang="lv-LV"/>
              <a:t>) </a:t>
            </a:r>
            <a:endParaRPr/>
          </a:p>
          <a:p>
            <a:pPr marL="0" indent="0">
              <a:buClr>
                <a:schemeClr val="dk1"/>
              </a:buClr>
              <a:buSzPts val="2000"/>
            </a:pPr>
            <a:r>
              <a:rPr lang="lv-LV"/>
              <a:t>The second report (no English summary): </a:t>
            </a:r>
            <a:r>
              <a:rPr lang="lv-LV" u="sng">
                <a:solidFill>
                  <a:schemeClr val="hlink"/>
                </a:solidFill>
                <a:hlinkClick r:id="rId5"/>
              </a:rPr>
              <a:t>http://www.arei.lv/sites/arei/files/files/lapas/Bioloiskas_daudzveidibas_uzturesana_zalajos_petijums_2013.pdf</a:t>
            </a:r>
            <a:endParaRPr/>
          </a:p>
          <a:p>
            <a:pPr marL="0" indent="0">
              <a:buClr>
                <a:schemeClr val="dk1"/>
              </a:buClr>
              <a:buSzPts val="2000"/>
            </a:pPr>
            <a:endParaRPr/>
          </a:p>
          <a:p>
            <a:pPr marL="0" indent="0"/>
            <a:endParaRPr/>
          </a:p>
        </p:txBody>
      </p:sp>
      <p:sp>
        <p:nvSpPr>
          <p:cNvPr id="134" name="Google Shape;134;p7: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77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0e5c0c284_0_6:notes"/>
          <p:cNvSpPr txBox="1">
            <a:spLocks noGrp="1"/>
          </p:cNvSpPr>
          <p:nvPr>
            <p:ph type="body" idx="1"/>
          </p:nvPr>
        </p:nvSpPr>
        <p:spPr>
          <a:xfrm>
            <a:off x="710248" y="4925407"/>
            <a:ext cx="5681980" cy="4030047"/>
          </a:xfrm>
          <a:prstGeom prst="rect">
            <a:avLst/>
          </a:prstGeom>
        </p:spPr>
        <p:txBody>
          <a:bodyPr spcFirstLastPara="1" wrap="square" lIns="99050" tIns="49511" rIns="99050" bIns="49511" anchor="t" anchorCtr="0">
            <a:noAutofit/>
          </a:bodyPr>
          <a:lstStyle/>
          <a:p>
            <a:pPr marL="0" indent="0">
              <a:buClr>
                <a:schemeClr val="dk1"/>
              </a:buClr>
              <a:buSzPts val="2400"/>
            </a:pPr>
            <a:r>
              <a:rPr lang="lv-LV" b="1"/>
              <a:t>The most important factor for the measure failure</a:t>
            </a:r>
            <a:r>
              <a:rPr lang="lv-LV"/>
              <a:t> was its inadequate rules, particularly the late mowing and mulching. The inappropriate management has negatively affected plant diversity. </a:t>
            </a:r>
            <a:endParaRPr/>
          </a:p>
          <a:p>
            <a:pPr marL="0" indent="0">
              <a:spcBef>
                <a:spcPts val="520"/>
              </a:spcBef>
              <a:buClr>
                <a:schemeClr val="dk1"/>
              </a:buClr>
              <a:buSzPts val="2400"/>
            </a:pPr>
            <a:r>
              <a:rPr lang="lv-LV"/>
              <a:t>The non-differentiated single support payment created an unbalanced representation of the habitat types: smaller number of biologically most valuable and diverse grasslands due to the difficulties of their management and their low production value.</a:t>
            </a:r>
            <a:endParaRPr/>
          </a:p>
          <a:p>
            <a:pPr marL="0" indent="0"/>
            <a:endParaRPr b="1"/>
          </a:p>
          <a:p>
            <a:pPr marL="0" indent="0"/>
            <a:endParaRPr b="1"/>
          </a:p>
          <a:p>
            <a:pPr marL="0" indent="0">
              <a:buClr>
                <a:schemeClr val="dk1"/>
              </a:buClr>
              <a:buSzPts val="1100"/>
            </a:pPr>
            <a:r>
              <a:rPr lang="lv-LV" b="1"/>
              <a:t>Since 2014:</a:t>
            </a:r>
            <a:r>
              <a:rPr lang="lv-LV"/>
              <a:t> </a:t>
            </a:r>
            <a:endParaRPr/>
          </a:p>
          <a:p>
            <a:pPr marL="0" indent="0">
              <a:buClr>
                <a:schemeClr val="dk1"/>
              </a:buClr>
              <a:buSzPts val="1100"/>
            </a:pPr>
            <a:r>
              <a:rPr lang="lv-LV"/>
              <a:t>Conditions of the MBG measure were changed to eliminate the previous inconsistencies. The current conditions of the MBG measure include compulsory hay (or fresh biomass) removal, and the time of mowing is flexible, not restricted to a particular starting date.</a:t>
            </a:r>
            <a:endParaRPr/>
          </a:p>
        </p:txBody>
      </p:sp>
      <p:sp>
        <p:nvSpPr>
          <p:cNvPr id="140" name="Google Shape;140;g40e5c0c284_0_6: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96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0e5c0c284_0_12:notes"/>
          <p:cNvSpPr txBox="1">
            <a:spLocks noGrp="1"/>
          </p:cNvSpPr>
          <p:nvPr>
            <p:ph type="body" idx="1"/>
          </p:nvPr>
        </p:nvSpPr>
        <p:spPr>
          <a:xfrm>
            <a:off x="710248" y="4925407"/>
            <a:ext cx="5681980" cy="4030047"/>
          </a:xfrm>
          <a:prstGeom prst="rect">
            <a:avLst/>
          </a:prstGeom>
        </p:spPr>
        <p:txBody>
          <a:bodyPr spcFirstLastPara="1" wrap="square" lIns="99050" tIns="49511" rIns="99050" bIns="49511" anchor="t" anchorCtr="0">
            <a:noAutofit/>
          </a:bodyPr>
          <a:lstStyle/>
          <a:p>
            <a:pPr marL="0" indent="0"/>
            <a:r>
              <a:rPr lang="lv-LV" b="1"/>
              <a:t>Since 2014:</a:t>
            </a:r>
            <a:r>
              <a:rPr lang="lv-LV"/>
              <a:t> </a:t>
            </a:r>
            <a:endParaRPr/>
          </a:p>
          <a:p>
            <a:pPr marL="0" indent="0"/>
            <a:r>
              <a:rPr lang="lv-LV"/>
              <a:t>Conditions of the MBG measure were changed to eliminate the previous inconsistencies. The current conditions of the MBG measure include compulsory hay (or fresh biomass) removal, and the time of mowing is flexible, not restricted to a particular starting date.</a:t>
            </a:r>
            <a:endParaRPr/>
          </a:p>
        </p:txBody>
      </p:sp>
      <p:sp>
        <p:nvSpPr>
          <p:cNvPr id="147" name="Google Shape;147;g40e5c0c284_0_12:notes"/>
          <p:cNvSpPr>
            <a:spLocks noGrp="1" noRot="1" noChangeAspect="1"/>
          </p:cNvSpPr>
          <p:nvPr>
            <p:ph type="sldImg" idx="2"/>
          </p:nvPr>
        </p:nvSpPr>
        <p:spPr>
          <a:xfrm>
            <a:off x="1249363" y="1279525"/>
            <a:ext cx="46037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44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nat-programme.daba.gov.lv/public/eng/documents_and_publica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hnvlink.e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old.ldf.lv/upload_file/29124/DAP-Iepazisim_Plavas-DEMO.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1143000" y="5576018"/>
            <a:ext cx="6858000" cy="4247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200"/>
              <a:buFont typeface="Calibri"/>
              <a:buNone/>
            </a:pPr>
            <a:r>
              <a:rPr lang="lv-LV" sz="1200" b="1" i="0" u="none" strike="noStrike" cap="none">
                <a:solidFill>
                  <a:schemeClr val="dk1"/>
                </a:solidFill>
                <a:latin typeface="Calibri"/>
                <a:ea typeface="Calibri"/>
                <a:cs typeface="Calibri"/>
                <a:sym typeface="Calibri"/>
              </a:rPr>
              <a:t>Workshop “The role of Rural Development Programmes in supporting semi-natural grassland management in Boreal countries”, 26</a:t>
            </a:r>
            <a:r>
              <a:rPr lang="lv-LV" sz="1200" b="1" i="0" u="none" strike="noStrike" cap="none" baseline="30000">
                <a:solidFill>
                  <a:schemeClr val="dk1"/>
                </a:solidFill>
                <a:latin typeface="Calibri"/>
                <a:ea typeface="Calibri"/>
                <a:cs typeface="Calibri"/>
                <a:sym typeface="Calibri"/>
              </a:rPr>
              <a:t>th</a:t>
            </a:r>
            <a:r>
              <a:rPr lang="lv-LV" sz="1200" b="1" i="0" u="none" strike="noStrike" cap="none">
                <a:solidFill>
                  <a:schemeClr val="dk1"/>
                </a:solidFill>
                <a:latin typeface="Calibri"/>
                <a:ea typeface="Calibri"/>
                <a:cs typeface="Calibri"/>
                <a:sym typeface="Calibri"/>
              </a:rPr>
              <a:t>–27</a:t>
            </a:r>
            <a:r>
              <a:rPr lang="lv-LV" sz="1200" b="1" i="0" u="none" strike="noStrike" cap="none" baseline="30000">
                <a:solidFill>
                  <a:schemeClr val="dk1"/>
                </a:solidFill>
                <a:latin typeface="Calibri"/>
                <a:ea typeface="Calibri"/>
                <a:cs typeface="Calibri"/>
                <a:sym typeface="Calibri"/>
              </a:rPr>
              <a:t>th</a:t>
            </a:r>
            <a:r>
              <a:rPr lang="lv-LV" sz="1200" b="1" i="0" u="none" strike="noStrike" cap="none">
                <a:solidFill>
                  <a:schemeClr val="dk1"/>
                </a:solidFill>
                <a:latin typeface="Calibri"/>
                <a:ea typeface="Calibri"/>
                <a:cs typeface="Calibri"/>
                <a:sym typeface="Calibri"/>
              </a:rPr>
              <a:t> July, 2018, Smiltene, LATVIA</a:t>
            </a:r>
            <a:endParaRPr sz="1200" b="0" i="0" u="none" strike="noStrike" cap="none">
              <a:solidFill>
                <a:srgbClr val="FF0000"/>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13060" y="0"/>
            <a:ext cx="9157060" cy="2420471"/>
          </a:xfrm>
          <a:prstGeom prst="rect">
            <a:avLst/>
          </a:prstGeom>
          <a:noFill/>
          <a:ln>
            <a:noFill/>
          </a:ln>
        </p:spPr>
      </p:pic>
      <p:sp>
        <p:nvSpPr>
          <p:cNvPr id="90" name="Google Shape;90;p13"/>
          <p:cNvSpPr txBox="1"/>
          <p:nvPr/>
        </p:nvSpPr>
        <p:spPr>
          <a:xfrm>
            <a:off x="836407" y="2842939"/>
            <a:ext cx="6858000" cy="1177245"/>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dk1"/>
              </a:buClr>
              <a:buSzPts val="2400"/>
              <a:buFont typeface="Calibri"/>
              <a:buNone/>
            </a:pPr>
            <a:r>
              <a:rPr lang="lv-LV" sz="2400" b="1" i="0" u="none" strike="noStrike" cap="none">
                <a:solidFill>
                  <a:schemeClr val="dk1"/>
                </a:solidFill>
                <a:latin typeface="Calibri"/>
                <a:ea typeface="Calibri"/>
                <a:cs typeface="Calibri"/>
                <a:sym typeface="Calibri"/>
              </a:rPr>
              <a:t>Training for farmers </a:t>
            </a:r>
            <a:endParaRPr/>
          </a:p>
          <a:p>
            <a:pPr marL="0" marR="0" lvl="0" indent="0" algn="ctr" rtl="0">
              <a:lnSpc>
                <a:spcPct val="100000"/>
              </a:lnSpc>
              <a:spcBef>
                <a:spcPts val="0"/>
              </a:spcBef>
              <a:spcAft>
                <a:spcPts val="0"/>
              </a:spcAft>
              <a:buClr>
                <a:schemeClr val="dk1"/>
              </a:buClr>
              <a:buSzPts val="2400"/>
              <a:buFont typeface="Calibri"/>
              <a:buNone/>
            </a:pPr>
            <a:r>
              <a:rPr lang="lv-LV" sz="2400" b="1" i="0" u="none" strike="noStrike" cap="none">
                <a:solidFill>
                  <a:schemeClr val="dk1"/>
                </a:solidFill>
                <a:latin typeface="Calibri"/>
                <a:ea typeface="Calibri"/>
                <a:cs typeface="Calibri"/>
                <a:sym typeface="Calibri"/>
              </a:rPr>
              <a:t>in the agri-environment scheme </a:t>
            </a:r>
            <a:endParaRPr/>
          </a:p>
          <a:p>
            <a:pPr marL="0" marR="0" lvl="0" indent="0" algn="ctr" rtl="0">
              <a:lnSpc>
                <a:spcPct val="100000"/>
              </a:lnSpc>
              <a:spcBef>
                <a:spcPts val="0"/>
              </a:spcBef>
              <a:spcAft>
                <a:spcPts val="0"/>
              </a:spcAft>
              <a:buClr>
                <a:schemeClr val="dk1"/>
              </a:buClr>
              <a:buSzPts val="2400"/>
              <a:buFont typeface="Calibri"/>
              <a:buNone/>
            </a:pPr>
            <a:r>
              <a:rPr lang="lv-LV" sz="2400" b="1" i="0" u="none" strike="noStrike" cap="none">
                <a:solidFill>
                  <a:schemeClr val="dk1"/>
                </a:solidFill>
                <a:latin typeface="Calibri"/>
                <a:ea typeface="Calibri"/>
                <a:cs typeface="Calibri"/>
                <a:sym typeface="Calibri"/>
              </a:rPr>
              <a:t>«Maintaining biodiversity in grasslands»  </a:t>
            </a:r>
            <a:endParaRPr sz="2400" b="1" i="0" u="none" strike="noStrike" cap="none">
              <a:solidFill>
                <a:schemeClr val="dk1"/>
              </a:solidFill>
              <a:latin typeface="Calibri"/>
              <a:ea typeface="Calibri"/>
              <a:cs typeface="Calibri"/>
              <a:sym typeface="Calibri"/>
            </a:endParaRPr>
          </a:p>
        </p:txBody>
      </p:sp>
      <p:grpSp>
        <p:nvGrpSpPr>
          <p:cNvPr id="91" name="Google Shape;91;p13"/>
          <p:cNvGrpSpPr/>
          <p:nvPr/>
        </p:nvGrpSpPr>
        <p:grpSpPr>
          <a:xfrm>
            <a:off x="2023731" y="6192118"/>
            <a:ext cx="5096538" cy="540764"/>
            <a:chOff x="-13477" y="8367660"/>
            <a:chExt cx="6795384" cy="721019"/>
          </a:xfrm>
        </p:grpSpPr>
        <p:pic>
          <p:nvPicPr>
            <p:cNvPr id="92" name="Google Shape;92;p13" descr="LDF_logo_kraasainais"/>
            <p:cNvPicPr preferRelativeResize="0"/>
            <p:nvPr/>
          </p:nvPicPr>
          <p:blipFill rotWithShape="1">
            <a:blip r:embed="rId4">
              <a:alphaModFix/>
            </a:blip>
            <a:srcRect/>
            <a:stretch/>
          </p:blipFill>
          <p:spPr>
            <a:xfrm>
              <a:off x="1300391" y="8367660"/>
              <a:ext cx="738821" cy="721019"/>
            </a:xfrm>
            <a:prstGeom prst="rect">
              <a:avLst/>
            </a:prstGeom>
            <a:noFill/>
            <a:ln>
              <a:noFill/>
            </a:ln>
          </p:spPr>
        </p:pic>
        <p:pic>
          <p:nvPicPr>
            <p:cNvPr id="93" name="Google Shape;93;p13"/>
            <p:cNvPicPr preferRelativeResize="0"/>
            <p:nvPr/>
          </p:nvPicPr>
          <p:blipFill rotWithShape="1">
            <a:blip r:embed="rId5">
              <a:alphaModFix/>
            </a:blip>
            <a:srcRect/>
            <a:stretch/>
          </p:blipFill>
          <p:spPr>
            <a:xfrm>
              <a:off x="4661910" y="8447201"/>
              <a:ext cx="849300" cy="627323"/>
            </a:xfrm>
            <a:prstGeom prst="rect">
              <a:avLst/>
            </a:prstGeom>
            <a:noFill/>
            <a:ln>
              <a:noFill/>
            </a:ln>
          </p:spPr>
        </p:pic>
        <p:pic>
          <p:nvPicPr>
            <p:cNvPr id="94" name="Google Shape;94;p13"/>
            <p:cNvPicPr preferRelativeResize="0"/>
            <p:nvPr/>
          </p:nvPicPr>
          <p:blipFill rotWithShape="1">
            <a:blip r:embed="rId6">
              <a:alphaModFix/>
            </a:blip>
            <a:srcRect/>
            <a:stretch/>
          </p:blipFill>
          <p:spPr>
            <a:xfrm>
              <a:off x="3923089" y="8508608"/>
              <a:ext cx="738821" cy="533593"/>
            </a:xfrm>
            <a:prstGeom prst="rect">
              <a:avLst/>
            </a:prstGeom>
            <a:noFill/>
            <a:ln>
              <a:noFill/>
            </a:ln>
          </p:spPr>
        </p:pic>
        <p:pic>
          <p:nvPicPr>
            <p:cNvPr id="95" name="Google Shape;95;p13"/>
            <p:cNvPicPr preferRelativeResize="0"/>
            <p:nvPr/>
          </p:nvPicPr>
          <p:blipFill rotWithShape="1">
            <a:blip r:embed="rId7">
              <a:alphaModFix/>
            </a:blip>
            <a:srcRect/>
            <a:stretch/>
          </p:blipFill>
          <p:spPr>
            <a:xfrm>
              <a:off x="5527243" y="8517679"/>
              <a:ext cx="1254664" cy="540264"/>
            </a:xfrm>
            <a:prstGeom prst="rect">
              <a:avLst/>
            </a:prstGeom>
            <a:noFill/>
            <a:ln>
              <a:noFill/>
            </a:ln>
          </p:spPr>
        </p:pic>
        <p:pic>
          <p:nvPicPr>
            <p:cNvPr id="96" name="Google Shape;96;p13" descr="Nordic Co-operation"/>
            <p:cNvPicPr preferRelativeResize="0"/>
            <p:nvPr/>
          </p:nvPicPr>
          <p:blipFill rotWithShape="1">
            <a:blip r:embed="rId8">
              <a:alphaModFix/>
            </a:blip>
            <a:srcRect/>
            <a:stretch/>
          </p:blipFill>
          <p:spPr>
            <a:xfrm>
              <a:off x="2072040" y="8517680"/>
              <a:ext cx="1810007" cy="486363"/>
            </a:xfrm>
            <a:prstGeom prst="rect">
              <a:avLst/>
            </a:prstGeom>
            <a:noFill/>
            <a:ln>
              <a:noFill/>
            </a:ln>
          </p:spPr>
        </p:pic>
        <p:pic>
          <p:nvPicPr>
            <p:cNvPr id="97" name="Google Shape;97;p13"/>
            <p:cNvPicPr preferRelativeResize="0"/>
            <p:nvPr/>
          </p:nvPicPr>
          <p:blipFill rotWithShape="1">
            <a:blip r:embed="rId9">
              <a:alphaModFix/>
            </a:blip>
            <a:srcRect/>
            <a:stretch/>
          </p:blipFill>
          <p:spPr>
            <a:xfrm>
              <a:off x="-13477" y="8483314"/>
              <a:ext cx="1346696" cy="574629"/>
            </a:xfrm>
            <a:prstGeom prst="rect">
              <a:avLst/>
            </a:prstGeom>
            <a:noFill/>
            <a:ln>
              <a:noFill/>
            </a:ln>
          </p:spPr>
        </p:pic>
      </p:grpSp>
      <p:sp>
        <p:nvSpPr>
          <p:cNvPr id="98" name="Google Shape;98;p13"/>
          <p:cNvSpPr txBox="1"/>
          <p:nvPr/>
        </p:nvSpPr>
        <p:spPr>
          <a:xfrm>
            <a:off x="962809" y="4433793"/>
            <a:ext cx="6858000" cy="567848"/>
          </a:xfrm>
          <a:prstGeom prst="rect">
            <a:avLst/>
          </a:prstGeom>
          <a:noFill/>
          <a:ln>
            <a:noFill/>
          </a:ln>
        </p:spPr>
        <p:txBody>
          <a:bodyPr spcFirstLastPara="1" wrap="square" lIns="68575" tIns="34275" rIns="68575" bIns="34275" anchor="b" anchorCtr="0">
            <a:noAutofit/>
          </a:bodyPr>
          <a:lstStyle/>
          <a:p>
            <a:pPr marL="0" marR="0" lvl="0" indent="0" algn="ctr" rtl="0">
              <a:lnSpc>
                <a:spcPct val="90000"/>
              </a:lnSpc>
              <a:spcBef>
                <a:spcPts val="0"/>
              </a:spcBef>
              <a:spcAft>
                <a:spcPts val="0"/>
              </a:spcAft>
              <a:buClr>
                <a:schemeClr val="dk1"/>
              </a:buClr>
              <a:buSzPts val="1800"/>
              <a:buFont typeface="Calibri"/>
              <a:buNone/>
            </a:pPr>
            <a:r>
              <a:rPr lang="lv-LV" sz="1800" b="1" i="0" u="none" strike="noStrike" cap="none">
                <a:solidFill>
                  <a:schemeClr val="dk1"/>
                </a:solidFill>
                <a:latin typeface="Calibri"/>
                <a:ea typeface="Calibri"/>
                <a:cs typeface="Calibri"/>
                <a:sym typeface="Calibri"/>
              </a:rPr>
              <a:t>Solvita Rūsiņa</a:t>
            </a:r>
            <a:endParaRPr/>
          </a:p>
          <a:p>
            <a:pPr marL="0" marR="0" lvl="0" indent="0" algn="ctr" rtl="0">
              <a:lnSpc>
                <a:spcPct val="90000"/>
              </a:lnSpc>
              <a:spcBef>
                <a:spcPts val="0"/>
              </a:spcBef>
              <a:spcAft>
                <a:spcPts val="0"/>
              </a:spcAft>
              <a:buClr>
                <a:srgbClr val="7F7F7F"/>
              </a:buClr>
              <a:buSzPts val="1800"/>
              <a:buFont typeface="Calibri"/>
              <a:buNone/>
            </a:pPr>
            <a:r>
              <a:rPr lang="lv-LV" sz="1800" b="1" i="0" u="none" strike="noStrike" cap="none">
                <a:solidFill>
                  <a:srgbClr val="7F7F7F"/>
                </a:solidFill>
                <a:latin typeface="Calibri"/>
                <a:ea typeface="Calibri"/>
                <a:cs typeface="Calibri"/>
                <a:sym typeface="Calibri"/>
              </a:rPr>
              <a:t>University of Latvia, Faculty of Geography and Earth Sciences</a:t>
            </a:r>
            <a:endParaRPr sz="1800" b="0" i="0" u="none" strike="noStrike" cap="none">
              <a:solidFill>
                <a:srgbClr val="7F7F7F"/>
              </a:solidFill>
              <a:latin typeface="Calibri"/>
              <a:ea typeface="Calibri"/>
              <a:cs typeface="Calibri"/>
              <a:sym typeface="Calibri"/>
            </a:endParaRPr>
          </a:p>
        </p:txBody>
      </p:sp>
      <p:sp>
        <p:nvSpPr>
          <p:cNvPr id="99" name="Google Shape;9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lv-LV"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457200" y="274638"/>
            <a:ext cx="8229600" cy="6397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Training for farmers</a:t>
            </a:r>
            <a:endParaRPr sz="3959" b="0" i="0" u="none" strike="noStrike" cap="none">
              <a:solidFill>
                <a:schemeClr val="dk1"/>
              </a:solidFill>
              <a:latin typeface="Calibri"/>
              <a:ea typeface="Calibri"/>
              <a:cs typeface="Calibri"/>
              <a:sym typeface="Calibri"/>
            </a:endParaRPr>
          </a:p>
        </p:txBody>
      </p:sp>
      <p:sp>
        <p:nvSpPr>
          <p:cNvPr id="156" name="Google Shape;156;p22"/>
          <p:cNvSpPr txBox="1">
            <a:spLocks noGrp="1"/>
          </p:cNvSpPr>
          <p:nvPr>
            <p:ph type="body" idx="1"/>
          </p:nvPr>
        </p:nvSpPr>
        <p:spPr>
          <a:xfrm>
            <a:off x="457200" y="990600"/>
            <a:ext cx="8287200" cy="83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100" b="1"/>
              <a:t>Eligibility: </a:t>
            </a:r>
            <a:r>
              <a:rPr lang="lv-LV" sz="2100" b="0" i="0" u="none" strike="noStrike" cap="none">
                <a:solidFill>
                  <a:schemeClr val="dk1"/>
                </a:solidFill>
                <a:latin typeface="Calibri"/>
                <a:ea typeface="Calibri"/>
                <a:cs typeface="Calibri"/>
                <a:sym typeface="Calibri"/>
              </a:rPr>
              <a:t>Farmers who joined (or continued) the scheme in 2015 trained in 2016</a:t>
            </a:r>
            <a:endParaRPr sz="2100"/>
          </a:p>
          <a:p>
            <a:pPr marL="0" marR="0" lvl="0" indent="0" algn="l" rtl="0">
              <a:spcBef>
                <a:spcPts val="1000"/>
              </a:spcBef>
              <a:spcAft>
                <a:spcPts val="0"/>
              </a:spcAft>
              <a:buNone/>
            </a:pPr>
            <a:r>
              <a:rPr lang="lv-LV" sz="2100" b="1"/>
              <a:t>Funding: </a:t>
            </a:r>
            <a:r>
              <a:rPr lang="lv-LV" sz="2100"/>
              <a:t>European Agricultural Fund for Rural Development (EAFRD).</a:t>
            </a:r>
            <a:endParaRPr sz="2100"/>
          </a:p>
          <a:p>
            <a:pPr marL="0" marR="0" lvl="0" indent="0" algn="l" rtl="0">
              <a:spcBef>
                <a:spcPts val="1000"/>
              </a:spcBef>
              <a:spcAft>
                <a:spcPts val="0"/>
              </a:spcAft>
              <a:buNone/>
            </a:pPr>
            <a:endParaRPr sz="2000"/>
          </a:p>
          <a:p>
            <a:pPr marL="0" marR="0" lvl="0" indent="0" algn="l" rtl="0">
              <a:spcBef>
                <a:spcPts val="400"/>
              </a:spcBef>
              <a:spcAft>
                <a:spcPts val="0"/>
              </a:spcAft>
              <a:buNone/>
            </a:pPr>
            <a:endParaRPr sz="2000" b="1"/>
          </a:p>
          <a:p>
            <a:pPr marL="0" marR="0" lvl="0" indent="0" algn="l" rtl="0">
              <a:spcBef>
                <a:spcPts val="400"/>
              </a:spcBef>
              <a:spcAft>
                <a:spcPts val="0"/>
              </a:spcAft>
              <a:buNone/>
            </a:pPr>
            <a:endParaRPr sz="2000" b="1"/>
          </a:p>
          <a:p>
            <a:pPr marL="0" marR="0" lvl="0" indent="0" algn="l" rtl="0">
              <a:spcBef>
                <a:spcPts val="400"/>
              </a:spcBef>
              <a:spcAft>
                <a:spcPts val="0"/>
              </a:spcAft>
              <a:buNone/>
            </a:pPr>
            <a:endParaRPr sz="2000" b="0" i="0" u="none" strike="noStrike" cap="none">
              <a:solidFill>
                <a:schemeClr val="dk1"/>
              </a:solidFill>
              <a:latin typeface="Calibri"/>
              <a:ea typeface="Calibri"/>
              <a:cs typeface="Calibri"/>
              <a:sym typeface="Calibri"/>
            </a:endParaRPr>
          </a:p>
        </p:txBody>
      </p:sp>
      <p:sp>
        <p:nvSpPr>
          <p:cNvPr id="157" name="Google Shape;157;p22"/>
          <p:cNvSpPr txBox="1"/>
          <p:nvPr/>
        </p:nvSpPr>
        <p:spPr>
          <a:xfrm>
            <a:off x="457200" y="2250350"/>
            <a:ext cx="8229600" cy="43248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Clr>
                <a:schemeClr val="dk1"/>
              </a:buClr>
              <a:buSzPts val="1100"/>
              <a:buFont typeface="Arial"/>
              <a:buNone/>
            </a:pPr>
            <a:r>
              <a:rPr lang="lv-LV" sz="2200" b="1">
                <a:solidFill>
                  <a:schemeClr val="dk1"/>
                </a:solidFill>
                <a:latin typeface="Calibri"/>
                <a:ea typeface="Calibri"/>
                <a:cs typeface="Calibri"/>
                <a:sym typeface="Calibri"/>
              </a:rPr>
              <a:t>T</a:t>
            </a:r>
            <a:r>
              <a:rPr lang="lv-LV" sz="2400" b="1">
                <a:solidFill>
                  <a:schemeClr val="dk1"/>
                </a:solidFill>
                <a:latin typeface="Calibri"/>
                <a:ea typeface="Calibri"/>
                <a:cs typeface="Calibri"/>
                <a:sym typeface="Calibri"/>
              </a:rPr>
              <a:t>raining providers</a:t>
            </a:r>
            <a:r>
              <a:rPr lang="lv-LV" sz="2400">
                <a:solidFill>
                  <a:schemeClr val="dk1"/>
                </a:solidFill>
                <a:latin typeface="Calibri"/>
                <a:ea typeface="Calibri"/>
                <a:cs typeface="Calibri"/>
                <a:sym typeface="Calibri"/>
              </a:rPr>
              <a:t> in 2016-2018: </a:t>
            </a:r>
            <a:endParaRPr sz="2400">
              <a:solidFill>
                <a:schemeClr val="dk1"/>
              </a:solidFill>
              <a:latin typeface="Calibri"/>
              <a:ea typeface="Calibri"/>
              <a:cs typeface="Calibri"/>
              <a:sym typeface="Calibri"/>
            </a:endParaRPr>
          </a:p>
          <a:p>
            <a:pPr marL="457200" lvl="0" indent="-381000" algn="l" rtl="0">
              <a:spcBef>
                <a:spcPts val="40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Procurement winners (3 year contract)</a:t>
            </a:r>
            <a:endParaRPr sz="240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Latvian University of Life Sciences and Technologies</a:t>
            </a:r>
            <a:endParaRPr sz="2400">
              <a:solidFill>
                <a:schemeClr val="dk1"/>
              </a:solidFill>
              <a:latin typeface="Calibri"/>
              <a:ea typeface="Calibri"/>
              <a:cs typeface="Calibri"/>
              <a:sym typeface="Calibri"/>
            </a:endParaRPr>
          </a:p>
          <a:p>
            <a:pPr marL="914400" lvl="1"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Latvian Rural Advisory and Training Centre</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12 instructors (incl. certified habitat experts) in total hired in both providing organisations. </a:t>
            </a: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Additionally, a farmer who already recieves MBG takes part.</a:t>
            </a:r>
            <a:endParaRPr sz="2400" b="1">
              <a:solidFill>
                <a:schemeClr val="dk1"/>
              </a:solidFill>
              <a:latin typeface="Calibri"/>
              <a:ea typeface="Calibri"/>
              <a:cs typeface="Calibri"/>
              <a:sym typeface="Calibri"/>
            </a:endParaRPr>
          </a:p>
          <a:p>
            <a:pPr marL="0" lvl="0" indent="0" algn="l" rtl="0">
              <a:spcBef>
                <a:spcPts val="1000"/>
              </a:spcBef>
              <a:spcAft>
                <a:spcPts val="0"/>
              </a:spcAft>
              <a:buNone/>
            </a:pPr>
            <a:r>
              <a:rPr lang="lv-LV" sz="2400" b="1">
                <a:solidFill>
                  <a:schemeClr val="dk1"/>
                </a:solidFill>
                <a:latin typeface="Calibri"/>
                <a:ea typeface="Calibri"/>
                <a:cs typeface="Calibri"/>
                <a:sym typeface="Calibri"/>
              </a:rPr>
              <a:t>Certification</a:t>
            </a:r>
            <a:endParaRPr sz="2400">
              <a:solidFill>
                <a:schemeClr val="dk1"/>
              </a:solidFill>
              <a:latin typeface="Calibri"/>
              <a:ea typeface="Calibri"/>
              <a:cs typeface="Calibri"/>
              <a:sym typeface="Calibri"/>
            </a:endParaRPr>
          </a:p>
          <a:p>
            <a:pPr marL="457200" lvl="0" indent="-381000" algn="l" rtl="0">
              <a:spcBef>
                <a:spcPts val="40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regulated through law and organised by The Nature Conservation Agency.</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Content</a:t>
            </a:r>
            <a:endParaRPr sz="4400" b="0" i="0" u="none" strike="noStrike" cap="none">
              <a:solidFill>
                <a:schemeClr val="dk1"/>
              </a:solidFill>
              <a:latin typeface="Calibri"/>
              <a:ea typeface="Calibri"/>
              <a:cs typeface="Calibri"/>
              <a:sym typeface="Calibri"/>
            </a:endParaRPr>
          </a:p>
        </p:txBody>
      </p:sp>
      <p:sp>
        <p:nvSpPr>
          <p:cNvPr id="163" name="Google Shape;16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Background to the agri-environment scheme and training in it</a:t>
            </a:r>
            <a:endParaRPr/>
          </a:p>
          <a:p>
            <a:pPr marL="342900" marR="0" lvl="0" indent="-342900" algn="l" rtl="0">
              <a:lnSpc>
                <a:spcPct val="100000"/>
              </a:lnSpc>
              <a:spcBef>
                <a:spcPts val="0"/>
              </a:spcBef>
              <a:spcAft>
                <a:spcPts val="0"/>
              </a:spcAft>
              <a:buClr>
                <a:schemeClr val="dk1"/>
              </a:buClr>
              <a:buSzPts val="3200"/>
              <a:buFont typeface="Arial"/>
              <a:buChar char="•"/>
            </a:pPr>
            <a:r>
              <a:rPr lang="lv-LV" sz="3200" b="1" i="0" u="none" strike="noStrike" cap="none">
                <a:solidFill>
                  <a:schemeClr val="dk1"/>
                </a:solidFill>
                <a:latin typeface="Calibri"/>
                <a:ea typeface="Calibri"/>
                <a:cs typeface="Calibri"/>
                <a:sym typeface="Calibri"/>
              </a:rPr>
              <a:t>Training content and methods </a:t>
            </a:r>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Results</a:t>
            </a:r>
            <a:endParaRPr sz="3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Challenges and improvements</a:t>
            </a: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Structure of the training</a:t>
            </a:r>
            <a:endParaRPr sz="3959" b="0" i="0" u="none" strike="noStrike" cap="none">
              <a:solidFill>
                <a:schemeClr val="dk1"/>
              </a:solidFill>
              <a:latin typeface="Calibri"/>
              <a:ea typeface="Calibri"/>
              <a:cs typeface="Calibri"/>
              <a:sym typeface="Calibri"/>
            </a:endParaRPr>
          </a:p>
        </p:txBody>
      </p:sp>
      <p:sp>
        <p:nvSpPr>
          <p:cNvPr id="169" name="Google Shape;169;p24"/>
          <p:cNvSpPr txBox="1">
            <a:spLocks noGrp="1"/>
          </p:cNvSpPr>
          <p:nvPr>
            <p:ph type="body" idx="1"/>
          </p:nvPr>
        </p:nvSpPr>
        <p:spPr>
          <a:xfrm>
            <a:off x="457200" y="1066800"/>
            <a:ext cx="8534400" cy="5638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lv-LV" sz="2960" b="0" i="0" u="none" strike="noStrike" cap="none">
                <a:solidFill>
                  <a:schemeClr val="dk1"/>
                </a:solidFill>
                <a:latin typeface="Calibri"/>
                <a:ea typeface="Calibri"/>
                <a:cs typeface="Calibri"/>
                <a:sym typeface="Calibri"/>
              </a:rPr>
              <a:t>1st day: </a:t>
            </a:r>
            <a:endParaRPr/>
          </a:p>
          <a:p>
            <a:pPr marL="742950" marR="0" lvl="1" indent="-285750" algn="l" rtl="0">
              <a:spcBef>
                <a:spcPts val="518"/>
              </a:spcBef>
              <a:spcAft>
                <a:spcPts val="0"/>
              </a:spcAft>
              <a:buClr>
                <a:schemeClr val="dk1"/>
              </a:buClr>
              <a:buSzPts val="2590"/>
              <a:buFont typeface="Arial"/>
              <a:buChar char="–"/>
            </a:pPr>
            <a:r>
              <a:rPr lang="lv-LV" sz="2590" b="0" i="0" u="none" strike="noStrike" cap="none">
                <a:solidFill>
                  <a:schemeClr val="dk1"/>
                </a:solidFill>
                <a:latin typeface="Calibri"/>
                <a:ea typeface="Calibri"/>
                <a:cs typeface="Calibri"/>
                <a:sym typeface="Calibri"/>
              </a:rPr>
              <a:t>4 hours of theory and discussions</a:t>
            </a:r>
            <a:endParaRPr sz="2590" b="0" i="0" u="none" strike="noStrike" cap="none">
              <a:solidFill>
                <a:schemeClr val="dk1"/>
              </a:solidFill>
              <a:latin typeface="Calibri"/>
              <a:ea typeface="Calibri"/>
              <a:cs typeface="Calibri"/>
              <a:sym typeface="Calibri"/>
            </a:endParaRPr>
          </a:p>
          <a:p>
            <a:pPr marL="742950" marR="0" lvl="1" indent="-285750" algn="l" rtl="0">
              <a:spcBef>
                <a:spcPts val="518"/>
              </a:spcBef>
              <a:spcAft>
                <a:spcPts val="0"/>
              </a:spcAft>
              <a:buClr>
                <a:schemeClr val="dk1"/>
              </a:buClr>
              <a:buSzPts val="2590"/>
              <a:buFont typeface="Arial"/>
              <a:buChar char="–"/>
            </a:pPr>
            <a:r>
              <a:rPr lang="lv-LV" sz="2590" b="0" i="0" u="none" strike="noStrike" cap="none">
                <a:solidFill>
                  <a:schemeClr val="dk1"/>
                </a:solidFill>
                <a:latin typeface="Calibri"/>
                <a:ea typeface="Calibri"/>
                <a:cs typeface="Calibri"/>
                <a:sym typeface="Calibri"/>
              </a:rPr>
              <a:t>field trip to a grassland receiving MBG payment.</a:t>
            </a:r>
            <a:endParaRPr/>
          </a:p>
          <a:p>
            <a:pPr marL="342900" marR="0" lvl="0" indent="-342900" algn="l" rtl="0">
              <a:spcBef>
                <a:spcPts val="592"/>
              </a:spcBef>
              <a:spcAft>
                <a:spcPts val="0"/>
              </a:spcAft>
              <a:buClr>
                <a:schemeClr val="dk1"/>
              </a:buClr>
              <a:buSzPts val="2960"/>
              <a:buFont typeface="Arial"/>
              <a:buChar char="•"/>
            </a:pPr>
            <a:r>
              <a:rPr lang="lv-LV" sz="2960" b="0" i="0" u="none" strike="noStrike" cap="none">
                <a:solidFill>
                  <a:schemeClr val="dk1"/>
                </a:solidFill>
                <a:latin typeface="Calibri"/>
                <a:ea typeface="Calibri"/>
                <a:cs typeface="Calibri"/>
                <a:sym typeface="Calibri"/>
              </a:rPr>
              <a:t>1-2 weeks for a personal assignment (homework)</a:t>
            </a:r>
            <a:endParaRPr/>
          </a:p>
          <a:p>
            <a:pPr marL="342900" marR="0" lvl="0" indent="-342900" algn="l" rtl="0">
              <a:spcBef>
                <a:spcPts val="592"/>
              </a:spcBef>
              <a:spcAft>
                <a:spcPts val="0"/>
              </a:spcAft>
              <a:buClr>
                <a:schemeClr val="dk1"/>
              </a:buClr>
              <a:buSzPts val="2960"/>
              <a:buFont typeface="Arial"/>
              <a:buChar char="•"/>
            </a:pPr>
            <a:r>
              <a:rPr lang="lv-LV" sz="2960" b="0" i="0" u="none" strike="noStrike" cap="none">
                <a:solidFill>
                  <a:schemeClr val="dk1"/>
                </a:solidFill>
                <a:latin typeface="Calibri"/>
                <a:ea typeface="Calibri"/>
                <a:cs typeface="Calibri"/>
                <a:sym typeface="Calibri"/>
              </a:rPr>
              <a:t>2nd day: </a:t>
            </a:r>
            <a:endParaRPr/>
          </a:p>
          <a:p>
            <a:pPr marL="742950" marR="0" lvl="1" indent="-285750" algn="l" rtl="0">
              <a:spcBef>
                <a:spcPts val="518"/>
              </a:spcBef>
              <a:spcAft>
                <a:spcPts val="0"/>
              </a:spcAft>
              <a:buClr>
                <a:schemeClr val="dk1"/>
              </a:buClr>
              <a:buSzPts val="2590"/>
              <a:buFont typeface="Arial"/>
              <a:buChar char="–"/>
            </a:pPr>
            <a:r>
              <a:rPr lang="lv-LV" sz="2590" b="0" i="0" u="none" strike="noStrike" cap="none">
                <a:solidFill>
                  <a:schemeClr val="dk1"/>
                </a:solidFill>
                <a:latin typeface="Calibri"/>
                <a:ea typeface="Calibri"/>
                <a:cs typeface="Calibri"/>
                <a:sym typeface="Calibri"/>
              </a:rPr>
              <a:t>4 hours of theory and discussions</a:t>
            </a:r>
            <a:endParaRPr/>
          </a:p>
          <a:p>
            <a:pPr marL="742950" marR="0" lvl="1" indent="-285750" algn="l" rtl="0">
              <a:spcBef>
                <a:spcPts val="518"/>
              </a:spcBef>
              <a:spcAft>
                <a:spcPts val="0"/>
              </a:spcAft>
              <a:buClr>
                <a:schemeClr val="dk1"/>
              </a:buClr>
              <a:buSzPts val="2590"/>
              <a:buFont typeface="Arial"/>
              <a:buChar char="–"/>
            </a:pPr>
            <a:r>
              <a:rPr lang="lv-LV" sz="2590" b="0" i="0" u="none" strike="noStrike" cap="none">
                <a:solidFill>
                  <a:schemeClr val="dk1"/>
                </a:solidFill>
                <a:latin typeface="Calibri"/>
                <a:ea typeface="Calibri"/>
                <a:cs typeface="Calibri"/>
                <a:sym typeface="Calibri"/>
              </a:rPr>
              <a:t>field trip to the grassland with a management plan</a:t>
            </a:r>
            <a:endParaRPr sz="2590" b="0" i="0" u="none" strike="noStrike" cap="none">
              <a:solidFill>
                <a:schemeClr val="dk1"/>
              </a:solidFill>
              <a:latin typeface="Calibri"/>
              <a:ea typeface="Calibri"/>
              <a:cs typeface="Calibri"/>
              <a:sym typeface="Calibri"/>
            </a:endParaRPr>
          </a:p>
          <a:p>
            <a:pPr marL="742950" marR="0" lvl="1" indent="-285750" algn="l" rtl="0">
              <a:spcBef>
                <a:spcPts val="518"/>
              </a:spcBef>
              <a:spcAft>
                <a:spcPts val="0"/>
              </a:spcAft>
              <a:buClr>
                <a:schemeClr val="dk1"/>
              </a:buClr>
              <a:buSzPts val="2590"/>
              <a:buFont typeface="Arial"/>
              <a:buChar char="–"/>
            </a:pPr>
            <a:r>
              <a:rPr lang="lv-LV" sz="2590" b="0" i="0" u="none" strike="noStrike" cap="none">
                <a:solidFill>
                  <a:schemeClr val="dk1"/>
                </a:solidFill>
                <a:latin typeface="Calibri"/>
                <a:ea typeface="Calibri"/>
                <a:cs typeface="Calibri"/>
                <a:sym typeface="Calibri"/>
              </a:rPr>
              <a:t>Feedback (collected on the spot after the second day field trip).</a:t>
            </a:r>
            <a:endParaRPr/>
          </a:p>
          <a:p>
            <a:pPr marL="342900" marR="0" lvl="0" indent="-154940" algn="l" rtl="0">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a:p>
            <a:pPr marL="342900" marR="0" lvl="0" indent="-342900" algn="l" rtl="0">
              <a:spcBef>
                <a:spcPts val="592"/>
              </a:spcBef>
              <a:spcAft>
                <a:spcPts val="0"/>
              </a:spcAft>
              <a:buClr>
                <a:schemeClr val="dk1"/>
              </a:buClr>
              <a:buSzPts val="2960"/>
              <a:buFont typeface="Arial"/>
              <a:buChar char="•"/>
            </a:pPr>
            <a:r>
              <a:rPr lang="lv-LV" sz="2960" b="0" i="0" u="none" strike="noStrike" cap="none">
                <a:solidFill>
                  <a:schemeClr val="dk1"/>
                </a:solidFill>
                <a:latin typeface="Calibri"/>
                <a:ea typeface="Calibri"/>
                <a:cs typeface="Calibri"/>
                <a:sym typeface="Calibri"/>
              </a:rPr>
              <a:t>Total of 16 hours</a:t>
            </a: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457200" y="457200"/>
            <a:ext cx="8229600" cy="487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Day 1: presentations</a:t>
            </a:r>
            <a:endParaRPr sz="3959" b="0" i="0" u="none" strike="noStrike" cap="none">
              <a:solidFill>
                <a:schemeClr val="dk1"/>
              </a:solidFill>
              <a:latin typeface="Calibri"/>
              <a:ea typeface="Calibri"/>
              <a:cs typeface="Calibri"/>
              <a:sym typeface="Calibri"/>
            </a:endParaRPr>
          </a:p>
        </p:txBody>
      </p:sp>
      <p:sp>
        <p:nvSpPr>
          <p:cNvPr id="175" name="Google Shape;175;p25"/>
          <p:cNvSpPr txBox="1">
            <a:spLocks noGrp="1"/>
          </p:cNvSpPr>
          <p:nvPr>
            <p:ph type="body" idx="1"/>
          </p:nvPr>
        </p:nvSpPr>
        <p:spPr>
          <a:xfrm>
            <a:off x="457200" y="1066800"/>
            <a:ext cx="8534400" cy="5638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lv-LV" sz="2800" b="0" i="0" u="none" strike="noStrike" cap="none">
                <a:solidFill>
                  <a:schemeClr val="dk1"/>
                </a:solidFill>
                <a:latin typeface="Calibri"/>
                <a:ea typeface="Calibri"/>
                <a:cs typeface="Calibri"/>
                <a:sym typeface="Calibri"/>
              </a:rPr>
              <a:t>Presentations given by the experts and short interactive activities on the themes (4 hours):</a:t>
            </a:r>
            <a:endParaRPr sz="2800" b="0" i="0" u="none" strike="noStrike" cap="none">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Why training is necessary</a:t>
            </a:r>
            <a:endParaRPr sz="2400" b="0" i="0" u="none" strike="noStrike" cap="none">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What are semi-natural grasslands, their classification, values, distribution, threats</a:t>
            </a:r>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Why agri-environmental scheme for semi-natural grasslands (MBG) is needed; reasons behind scheme</a:t>
            </a:r>
            <a:r>
              <a:rPr lang="lv-LV"/>
              <a:t>’s </a:t>
            </a:r>
            <a:r>
              <a:rPr lang="lv-LV" sz="2400" b="0" i="0" u="none" strike="noStrike" cap="none">
                <a:solidFill>
                  <a:schemeClr val="dk1"/>
                </a:solidFill>
                <a:latin typeface="Calibri"/>
                <a:ea typeface="Calibri"/>
                <a:cs typeface="Calibri"/>
                <a:sym typeface="Calibri"/>
              </a:rPr>
              <a:t>restrictions and requirements, why </a:t>
            </a:r>
            <a:r>
              <a:rPr lang="lv-LV"/>
              <a:t>schemes </a:t>
            </a:r>
            <a:r>
              <a:rPr lang="lv-LV" sz="2400" b="0" i="0" u="none" strike="noStrike" cap="none">
                <a:solidFill>
                  <a:schemeClr val="dk1"/>
                </a:solidFill>
                <a:latin typeface="Calibri"/>
                <a:ea typeface="Calibri"/>
                <a:cs typeface="Calibri"/>
                <a:sym typeface="Calibri"/>
              </a:rPr>
              <a:t>have changed </a:t>
            </a:r>
            <a:r>
              <a:rPr lang="lv-LV"/>
              <a:t>during the 3 RDP periods </a:t>
            </a:r>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How support rate is differentiated</a:t>
            </a:r>
            <a:endParaRPr sz="2400" b="0" i="0" u="none" strike="noStrike" cap="none">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Result-</a:t>
            </a:r>
            <a:r>
              <a:rPr lang="lv-LV"/>
              <a:t>based s</a:t>
            </a:r>
            <a:r>
              <a:rPr lang="lv-LV" sz="2400" b="0" i="0" u="none" strike="noStrike" cap="none">
                <a:solidFill>
                  <a:schemeClr val="dk1"/>
                </a:solidFill>
                <a:latin typeface="Calibri"/>
                <a:ea typeface="Calibri"/>
                <a:cs typeface="Calibri"/>
                <a:sym typeface="Calibri"/>
              </a:rPr>
              <a:t>chemes: approach, management plans, explanation of homework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457200" y="533400"/>
            <a:ext cx="8229600" cy="487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Day 1: Interactive activities</a:t>
            </a:r>
            <a:endParaRPr sz="3959" b="0" i="0" u="none" strike="noStrike" cap="none">
              <a:solidFill>
                <a:schemeClr val="dk1"/>
              </a:solidFill>
              <a:latin typeface="Calibri"/>
              <a:ea typeface="Calibri"/>
              <a:cs typeface="Calibri"/>
              <a:sym typeface="Calibri"/>
            </a:endParaRPr>
          </a:p>
        </p:txBody>
      </p:sp>
      <p:sp>
        <p:nvSpPr>
          <p:cNvPr id="181" name="Google Shape;181;p26"/>
          <p:cNvSpPr txBox="1">
            <a:spLocks noGrp="1"/>
          </p:cNvSpPr>
          <p:nvPr>
            <p:ph type="body" idx="1"/>
          </p:nvPr>
        </p:nvSpPr>
        <p:spPr>
          <a:xfrm>
            <a:off x="304800" y="1371600"/>
            <a:ext cx="8534400" cy="1526400"/>
          </a:xfrm>
          <a:prstGeom prst="rect">
            <a:avLst/>
          </a:prstGeom>
          <a:noFill/>
          <a:ln>
            <a:noFill/>
          </a:ln>
        </p:spPr>
        <p:txBody>
          <a:bodyPr spcFirstLastPara="1" wrap="square" lIns="91425" tIns="45700" rIns="91425" bIns="45700" anchor="t" anchorCtr="0">
            <a:noAutofit/>
          </a:bodyPr>
          <a:lstStyle/>
          <a:p>
            <a:pPr marL="57150" marR="0" lvl="1" indent="0" algn="just" rtl="0">
              <a:spcBef>
                <a:spcPts val="0"/>
              </a:spcBef>
              <a:spcAft>
                <a:spcPts val="0"/>
              </a:spcAft>
              <a:buClr>
                <a:schemeClr val="dk1"/>
              </a:buClr>
              <a:buSzPts val="2800"/>
              <a:buFont typeface="Arial"/>
              <a:buNone/>
            </a:pPr>
            <a:r>
              <a:rPr lang="lv-LV" sz="2800" b="0" i="0" u="none" strike="noStrike" cap="none">
                <a:solidFill>
                  <a:schemeClr val="dk1"/>
                </a:solidFill>
                <a:latin typeface="Calibri"/>
                <a:ea typeface="Calibri"/>
                <a:cs typeface="Calibri"/>
                <a:sym typeface="Calibri"/>
              </a:rPr>
              <a:t>Optional interactive activity around each or several topics of ca  20 min; the experts freely chose a type of activity and tasks. </a:t>
            </a:r>
            <a:endParaRPr sz="2800" b="0" i="0" u="none" strike="noStrike" cap="none">
              <a:solidFill>
                <a:schemeClr val="dk1"/>
              </a:solidFill>
              <a:latin typeface="Calibri"/>
              <a:ea typeface="Calibri"/>
              <a:cs typeface="Calibri"/>
              <a:sym typeface="Calibri"/>
            </a:endParaRPr>
          </a:p>
          <a:p>
            <a:pPr marL="57150" marR="0" lvl="1" indent="0" algn="just" rtl="0">
              <a:spcBef>
                <a:spcPts val="560"/>
              </a:spcBef>
              <a:spcAft>
                <a:spcPts val="0"/>
              </a:spcAft>
              <a:buClr>
                <a:schemeClr val="dk1"/>
              </a:buClr>
              <a:buSzPts val="2800"/>
              <a:buFont typeface="Arial"/>
              <a:buNone/>
            </a:pPr>
            <a:endParaRPr/>
          </a:p>
          <a:p>
            <a:pPr marL="57150" marR="0" lvl="1" indent="0" algn="just"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2" name="Google Shape;182;p26"/>
          <p:cNvSpPr txBox="1"/>
          <p:nvPr/>
        </p:nvSpPr>
        <p:spPr>
          <a:xfrm>
            <a:off x="1365900" y="3566675"/>
            <a:ext cx="6412200" cy="2321100"/>
          </a:xfrm>
          <a:prstGeom prst="rect">
            <a:avLst/>
          </a:prstGeom>
          <a:solidFill>
            <a:srgbClr val="B6D7A8"/>
          </a:solidFill>
          <a:ln>
            <a:noFill/>
          </a:ln>
        </p:spPr>
        <p:txBody>
          <a:bodyPr spcFirstLastPara="1" wrap="square" lIns="91425" tIns="91425" rIns="91425" bIns="91425" anchor="t" anchorCtr="0">
            <a:noAutofit/>
          </a:bodyPr>
          <a:lstStyle/>
          <a:p>
            <a:pPr marL="57150" lvl="1" indent="0" algn="just" rtl="0">
              <a:spcBef>
                <a:spcPts val="560"/>
              </a:spcBef>
              <a:spcAft>
                <a:spcPts val="0"/>
              </a:spcAft>
              <a:buNone/>
            </a:pPr>
            <a:r>
              <a:rPr lang="lv-LV" sz="2400" b="1">
                <a:solidFill>
                  <a:schemeClr val="dk1"/>
                </a:solidFill>
                <a:latin typeface="Calibri"/>
                <a:ea typeface="Calibri"/>
                <a:cs typeface="Calibri"/>
                <a:sym typeface="Calibri"/>
              </a:rPr>
              <a:t>Example: Small groups (4-5 people) </a:t>
            </a:r>
            <a:endParaRPr sz="2400" b="1">
              <a:solidFill>
                <a:schemeClr val="dk1"/>
              </a:solidFill>
              <a:latin typeface="Calibri"/>
              <a:ea typeface="Calibri"/>
              <a:cs typeface="Calibri"/>
              <a:sym typeface="Calibri"/>
            </a:endParaRPr>
          </a:p>
          <a:p>
            <a:pPr marL="57150" lvl="1" indent="0" algn="just" rtl="0">
              <a:spcBef>
                <a:spcPts val="1000"/>
              </a:spcBef>
              <a:spcAft>
                <a:spcPts val="0"/>
              </a:spcAft>
              <a:buNone/>
            </a:pPr>
            <a:r>
              <a:rPr lang="lv-LV" sz="2400">
                <a:solidFill>
                  <a:schemeClr val="dk1"/>
                </a:solidFill>
                <a:latin typeface="Calibri"/>
                <a:ea typeface="Calibri"/>
                <a:cs typeface="Calibri"/>
                <a:sym typeface="Calibri"/>
              </a:rPr>
              <a:t>Groups list all grassland values of which participants are aware and which they use; </a:t>
            </a:r>
            <a:endParaRPr sz="2400">
              <a:solidFill>
                <a:schemeClr val="dk1"/>
              </a:solidFill>
              <a:latin typeface="Calibri"/>
              <a:ea typeface="Calibri"/>
              <a:cs typeface="Calibri"/>
              <a:sym typeface="Calibri"/>
            </a:endParaRPr>
          </a:p>
          <a:p>
            <a:pPr marL="57150" lvl="1" indent="0" algn="just" rtl="0">
              <a:spcBef>
                <a:spcPts val="1000"/>
              </a:spcBef>
              <a:spcAft>
                <a:spcPts val="1000"/>
              </a:spcAft>
              <a:buNone/>
            </a:pPr>
            <a:r>
              <a:rPr lang="lv-LV" sz="2400">
                <a:solidFill>
                  <a:schemeClr val="dk1"/>
                </a:solidFill>
                <a:latin typeface="Calibri"/>
                <a:ea typeface="Calibri"/>
                <a:cs typeface="Calibri"/>
                <a:sym typeface="Calibri"/>
              </a:rPr>
              <a:t>Follow with 5-min presentations from each group + general discussion.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57200" y="457200"/>
            <a:ext cx="8229600" cy="487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Day 1: Field trip, 4 hours</a:t>
            </a:r>
            <a:endParaRPr sz="3959" b="0" i="0" u="none" strike="noStrike" cap="none">
              <a:solidFill>
                <a:schemeClr val="dk1"/>
              </a:solidFill>
              <a:latin typeface="Calibri"/>
              <a:ea typeface="Calibri"/>
              <a:cs typeface="Calibri"/>
              <a:sym typeface="Calibri"/>
            </a:endParaRPr>
          </a:p>
        </p:txBody>
      </p:sp>
      <p:sp>
        <p:nvSpPr>
          <p:cNvPr id="188" name="Google Shape;188;p27"/>
          <p:cNvSpPr txBox="1">
            <a:spLocks noGrp="1"/>
          </p:cNvSpPr>
          <p:nvPr>
            <p:ph type="body" idx="1"/>
          </p:nvPr>
        </p:nvSpPr>
        <p:spPr>
          <a:xfrm>
            <a:off x="326100" y="1097900"/>
            <a:ext cx="8491800" cy="5683800"/>
          </a:xfrm>
          <a:prstGeom prst="rect">
            <a:avLst/>
          </a:prstGeom>
          <a:noFill/>
          <a:ln>
            <a:noFill/>
          </a:ln>
        </p:spPr>
        <p:txBody>
          <a:bodyPr spcFirstLastPara="1" wrap="square" lIns="91425" tIns="45700" rIns="91425" bIns="45700" anchor="t" anchorCtr="0">
            <a:noAutofit/>
          </a:bodyPr>
          <a:lstStyle/>
          <a:p>
            <a:pPr marL="342900" marR="0" lvl="0" indent="-353060" algn="just" rtl="0">
              <a:lnSpc>
                <a:spcPct val="80000"/>
              </a:lnSpc>
              <a:spcBef>
                <a:spcPts val="0"/>
              </a:spcBef>
              <a:spcAft>
                <a:spcPts val="0"/>
              </a:spcAft>
              <a:buClr>
                <a:schemeClr val="dk1"/>
              </a:buClr>
              <a:buSzPts val="2400"/>
              <a:buFont typeface="Arial"/>
              <a:buChar char="•"/>
            </a:pPr>
            <a:r>
              <a:rPr lang="lv-LV" sz="2400" b="1"/>
              <a:t>S</a:t>
            </a:r>
            <a:r>
              <a:rPr lang="lv-LV" sz="2400" b="1" i="0" u="none" strike="noStrike" cap="none">
                <a:solidFill>
                  <a:schemeClr val="dk1"/>
                </a:solidFill>
              </a:rPr>
              <a:t>ite</a:t>
            </a:r>
            <a:r>
              <a:rPr lang="lv-LV" sz="2400" b="0" i="0" u="none" strike="noStrike" cap="none">
                <a:solidFill>
                  <a:schemeClr val="dk1"/>
                </a:solidFill>
                <a:latin typeface="Calibri"/>
                <a:ea typeface="Calibri"/>
                <a:cs typeface="Calibri"/>
                <a:sym typeface="Calibri"/>
              </a:rPr>
              <a:t> representing different habitat types </a:t>
            </a:r>
            <a:r>
              <a:rPr lang="lv-LV" sz="2400"/>
              <a:t>+ </a:t>
            </a:r>
            <a:r>
              <a:rPr lang="lv-LV" sz="2400" b="0" i="0" u="none" strike="noStrike" cap="none">
                <a:solidFill>
                  <a:schemeClr val="dk1"/>
                </a:solidFill>
                <a:latin typeface="Calibri"/>
                <a:ea typeface="Calibri"/>
                <a:cs typeface="Calibri"/>
                <a:sym typeface="Calibri"/>
              </a:rPr>
              <a:t>adjacent cultivated grassland for comparison.</a:t>
            </a:r>
            <a:endParaRPr sz="2400"/>
          </a:p>
          <a:p>
            <a:pPr marL="342900" marR="0" lvl="0" indent="-353060" algn="just" rtl="0">
              <a:lnSpc>
                <a:spcPct val="80000"/>
              </a:lnSpc>
              <a:spcBef>
                <a:spcPts val="0"/>
              </a:spcBef>
              <a:spcAft>
                <a:spcPts val="0"/>
              </a:spcAft>
              <a:buClr>
                <a:schemeClr val="dk1"/>
              </a:buClr>
              <a:buSzPts val="2400"/>
              <a:buFont typeface="Arial"/>
              <a:buChar char="•"/>
            </a:pPr>
            <a:r>
              <a:rPr lang="lv-LV" sz="2400" b="1"/>
              <a:t>E</a:t>
            </a:r>
            <a:r>
              <a:rPr lang="lv-LV" sz="2400" b="1" i="0" u="none" strike="noStrike" cap="none">
                <a:solidFill>
                  <a:schemeClr val="dk1"/>
                </a:solidFill>
              </a:rPr>
              <a:t>xpert</a:t>
            </a:r>
            <a:r>
              <a:rPr lang="lv-LV" sz="2400" b="0" i="0" u="none" strike="noStrike" cap="none">
                <a:solidFill>
                  <a:schemeClr val="dk1"/>
                </a:solidFill>
                <a:latin typeface="Calibri"/>
                <a:ea typeface="Calibri"/>
                <a:cs typeface="Calibri"/>
                <a:sym typeface="Calibri"/>
              </a:rPr>
              <a:t> introduces main habitat types</a:t>
            </a:r>
            <a:r>
              <a:rPr lang="lv-LV" sz="2400"/>
              <a:t>, </a:t>
            </a:r>
            <a:r>
              <a:rPr lang="lv-LV" sz="2400" b="0" i="0" u="none" strike="noStrike" cap="none">
                <a:solidFill>
                  <a:schemeClr val="dk1"/>
                </a:solidFill>
                <a:latin typeface="Calibri"/>
                <a:ea typeface="Calibri"/>
                <a:cs typeface="Calibri"/>
                <a:sym typeface="Calibri"/>
              </a:rPr>
              <a:t>shows dominant, typical and indicator species; </a:t>
            </a:r>
            <a:r>
              <a:rPr lang="lv-LV" sz="2400" b="1" i="0" u="none" strike="noStrike" cap="none">
                <a:solidFill>
                  <a:schemeClr val="dk1"/>
                </a:solidFill>
              </a:rPr>
              <a:t>participants </a:t>
            </a:r>
            <a:r>
              <a:rPr lang="lv-LV" sz="2400" b="0" i="0" u="none" strike="noStrike" cap="none">
                <a:solidFill>
                  <a:schemeClr val="dk1"/>
                </a:solidFill>
                <a:latin typeface="Calibri"/>
                <a:ea typeface="Calibri"/>
                <a:cs typeface="Calibri"/>
                <a:sym typeface="Calibri"/>
              </a:rPr>
              <a:t>name species they know and ask questions – ca 60-min.</a:t>
            </a:r>
            <a:endParaRPr sz="2400"/>
          </a:p>
          <a:p>
            <a:pPr marL="342900" marR="0" lvl="0" indent="-353060" algn="just" rtl="0">
              <a:lnSpc>
                <a:spcPct val="80000"/>
              </a:lnSpc>
              <a:spcBef>
                <a:spcPts val="448"/>
              </a:spcBef>
              <a:spcAft>
                <a:spcPts val="0"/>
              </a:spcAft>
              <a:buClr>
                <a:schemeClr val="dk1"/>
              </a:buClr>
              <a:buSzPts val="2400"/>
              <a:buFont typeface="Arial"/>
              <a:buChar char="•"/>
            </a:pPr>
            <a:r>
              <a:rPr lang="lv-LV" sz="2400" b="1"/>
              <a:t>F</a:t>
            </a:r>
            <a:r>
              <a:rPr lang="lv-LV" sz="2400" b="1" i="0" u="none" strike="noStrike" cap="none">
                <a:solidFill>
                  <a:schemeClr val="dk1"/>
                </a:solidFill>
              </a:rPr>
              <a:t>armer</a:t>
            </a:r>
            <a:r>
              <a:rPr lang="lv-LV" sz="2400" b="0" i="0" u="none" strike="noStrike" cap="none">
                <a:solidFill>
                  <a:schemeClr val="dk1"/>
                </a:solidFill>
                <a:latin typeface="Calibri"/>
                <a:ea typeface="Calibri"/>
                <a:cs typeface="Calibri"/>
                <a:sym typeface="Calibri"/>
              </a:rPr>
              <a:t> explains site</a:t>
            </a:r>
            <a:r>
              <a:rPr lang="lv-LV" sz="2400"/>
              <a:t>’s</a:t>
            </a:r>
            <a:r>
              <a:rPr lang="lv-LV" sz="2400" b="0" i="0" u="none" strike="noStrike" cap="none">
                <a:solidFill>
                  <a:schemeClr val="dk1"/>
                </a:solidFill>
                <a:latin typeface="Calibri"/>
                <a:ea typeface="Calibri"/>
                <a:cs typeface="Calibri"/>
                <a:sym typeface="Calibri"/>
              </a:rPr>
              <a:t> management history and current management – ca. 20 min.</a:t>
            </a:r>
            <a:endParaRPr sz="2400" b="0" i="0" u="none" strike="noStrike" cap="none">
              <a:solidFill>
                <a:schemeClr val="dk1"/>
              </a:solidFill>
              <a:latin typeface="Calibri"/>
              <a:ea typeface="Calibri"/>
              <a:cs typeface="Calibri"/>
              <a:sym typeface="Calibri"/>
            </a:endParaRPr>
          </a:p>
          <a:p>
            <a:pPr marL="342900" marR="0" lvl="0" indent="-353060" algn="just" rtl="0">
              <a:lnSpc>
                <a:spcPct val="80000"/>
              </a:lnSpc>
              <a:spcBef>
                <a:spcPts val="448"/>
              </a:spcBef>
              <a:spcAft>
                <a:spcPts val="0"/>
              </a:spcAft>
              <a:buClr>
                <a:schemeClr val="dk1"/>
              </a:buClr>
              <a:buSzPts val="2400"/>
              <a:buFont typeface="Arial"/>
              <a:buChar char="•"/>
            </a:pPr>
            <a:r>
              <a:rPr lang="lv-LV" sz="2400" b="1"/>
              <a:t>P</a:t>
            </a:r>
            <a:r>
              <a:rPr lang="lv-LV" sz="2400" b="1" i="0" u="none" strike="noStrike" cap="none">
                <a:solidFill>
                  <a:schemeClr val="dk1"/>
                </a:solidFill>
              </a:rPr>
              <a:t>articipants</a:t>
            </a:r>
            <a:r>
              <a:rPr lang="lv-LV" sz="2400" b="0" i="0" u="none" strike="noStrike" cap="none">
                <a:solidFill>
                  <a:schemeClr val="dk1"/>
                </a:solidFill>
                <a:latin typeface="Calibri"/>
                <a:ea typeface="Calibri"/>
                <a:cs typeface="Calibri"/>
                <a:sym typeface="Calibri"/>
              </a:rPr>
              <a:t> work in pairs filling</a:t>
            </a:r>
            <a:r>
              <a:rPr lang="lv-LV" sz="2400"/>
              <a:t> </a:t>
            </a:r>
            <a:r>
              <a:rPr lang="lv-LV" sz="2400" b="0" i="0" u="none" strike="noStrike" cap="none">
                <a:solidFill>
                  <a:schemeClr val="dk1"/>
                </a:solidFill>
                <a:latin typeface="Calibri"/>
                <a:ea typeface="Calibri"/>
                <a:cs typeface="Calibri"/>
                <a:sym typeface="Calibri"/>
              </a:rPr>
              <a:t>in management plan for a particular part of the grassland – ca 30-50 min. </a:t>
            </a:r>
            <a:endParaRPr sz="2400" b="0" i="0" u="none" strike="noStrike" cap="none">
              <a:solidFill>
                <a:schemeClr val="dk1"/>
              </a:solidFill>
              <a:latin typeface="Calibri"/>
              <a:ea typeface="Calibri"/>
              <a:cs typeface="Calibri"/>
              <a:sym typeface="Calibri"/>
            </a:endParaRPr>
          </a:p>
          <a:p>
            <a:pPr marL="742950" lvl="1" indent="-260350" algn="just" rtl="0">
              <a:lnSpc>
                <a:spcPct val="80000"/>
              </a:lnSpc>
              <a:spcBef>
                <a:spcPts val="448"/>
              </a:spcBef>
              <a:spcAft>
                <a:spcPts val="0"/>
              </a:spcAft>
              <a:buSzPts val="2400"/>
              <a:buChar char="–"/>
            </a:pPr>
            <a:r>
              <a:rPr lang="lv-LV" sz="2400"/>
              <a:t>Same form as homework assignment</a:t>
            </a:r>
            <a:endParaRPr sz="2400"/>
          </a:p>
          <a:p>
            <a:pPr marL="742950" marR="0" lvl="1" indent="-260350" algn="just" rtl="0">
              <a:lnSpc>
                <a:spcPct val="80000"/>
              </a:lnSpc>
              <a:spcBef>
                <a:spcPts val="448"/>
              </a:spcBef>
              <a:spcAft>
                <a:spcPts val="0"/>
              </a:spcAft>
              <a:buClr>
                <a:schemeClr val="dk1"/>
              </a:buClr>
              <a:buSzPts val="2400"/>
              <a:buFont typeface="Arial"/>
              <a:buChar char="–"/>
            </a:pPr>
            <a:r>
              <a:rPr lang="lv-LV" sz="2400"/>
              <a:t>Participants </a:t>
            </a:r>
            <a:r>
              <a:rPr lang="lv-LV" sz="2400" b="0" i="0" u="none" strike="noStrike" cap="none">
                <a:solidFill>
                  <a:schemeClr val="dk1"/>
                </a:solidFill>
                <a:latin typeface="Calibri"/>
                <a:ea typeface="Calibri"/>
                <a:cs typeface="Calibri"/>
                <a:sym typeface="Calibri"/>
              </a:rPr>
              <a:t>receive grassland map and management plan form, field guide of </a:t>
            </a:r>
            <a:r>
              <a:rPr lang="lv-LV" sz="2400"/>
              <a:t>plant </a:t>
            </a:r>
            <a:r>
              <a:rPr lang="lv-LV" sz="2400" b="0" i="0" u="none" strike="noStrike" cap="none">
                <a:solidFill>
                  <a:schemeClr val="dk1"/>
                </a:solidFill>
                <a:latin typeface="Calibri"/>
                <a:ea typeface="Calibri"/>
                <a:cs typeface="Calibri"/>
                <a:sym typeface="Calibri"/>
              </a:rPr>
              <a:t>indicator species, and a short summary of </a:t>
            </a:r>
            <a:r>
              <a:rPr lang="lv-LV" sz="2400"/>
              <a:t>theory</a:t>
            </a:r>
            <a:r>
              <a:rPr lang="lv-LV" sz="2400" b="0" i="0" u="none" strike="noStrike" cap="none">
                <a:solidFill>
                  <a:schemeClr val="dk1"/>
                </a:solidFill>
                <a:latin typeface="Calibri"/>
                <a:ea typeface="Calibri"/>
                <a:cs typeface="Calibri"/>
                <a:sym typeface="Calibri"/>
              </a:rPr>
              <a:t>.</a:t>
            </a:r>
            <a:endParaRPr sz="2400"/>
          </a:p>
          <a:p>
            <a:pPr marL="342900" marR="0" lvl="0" indent="-353060" algn="just" rtl="0">
              <a:lnSpc>
                <a:spcPct val="80000"/>
              </a:lnSpc>
              <a:spcBef>
                <a:spcPts val="448"/>
              </a:spcBef>
              <a:spcAft>
                <a:spcPts val="0"/>
              </a:spcAft>
              <a:buClr>
                <a:schemeClr val="dk1"/>
              </a:buClr>
              <a:buSzPts val="2400"/>
              <a:buFont typeface="Arial"/>
              <a:buChar char="•"/>
            </a:pPr>
            <a:r>
              <a:rPr lang="lv-LV" sz="2400" b="1" i="0" u="none" strike="noStrike" cap="none">
                <a:solidFill>
                  <a:schemeClr val="dk1"/>
                </a:solidFill>
              </a:rPr>
              <a:t>Discussion </a:t>
            </a:r>
            <a:r>
              <a:rPr lang="lv-LV" sz="2400"/>
              <a:t>of</a:t>
            </a:r>
            <a:r>
              <a:rPr lang="lv-LV" sz="2400" b="0" i="0" u="none" strike="noStrike" cap="none">
                <a:solidFill>
                  <a:schemeClr val="dk1"/>
                </a:solidFill>
                <a:latin typeface="Calibri"/>
                <a:ea typeface="Calibri"/>
                <a:cs typeface="Calibri"/>
                <a:sym typeface="Calibri"/>
              </a:rPr>
              <a:t> the results, main management problems and possible solutions.</a:t>
            </a:r>
            <a:endParaRPr sz="2400" b="0" i="0" u="none" strike="noStrike" cap="none">
              <a:solidFill>
                <a:schemeClr val="dk1"/>
              </a:solidFill>
              <a:latin typeface="Calibri"/>
              <a:ea typeface="Calibri"/>
              <a:cs typeface="Calibri"/>
              <a:sym typeface="Calibri"/>
            </a:endParaRPr>
          </a:p>
          <a:p>
            <a:pPr marL="742950" marR="0" lvl="1" indent="-161290" algn="just" rtl="0">
              <a:lnSpc>
                <a:spcPct val="80000"/>
              </a:lnSpc>
              <a:spcBef>
                <a:spcPts val="392"/>
              </a:spcBef>
              <a:spcAft>
                <a:spcPts val="0"/>
              </a:spcAft>
              <a:buClr>
                <a:schemeClr val="dk1"/>
              </a:buClr>
              <a:buSzPts val="196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441434" y="152400"/>
            <a:ext cx="8229600" cy="487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Personal assignment (homework)</a:t>
            </a:r>
            <a:endParaRPr sz="3959" b="0" i="0" u="none" strike="noStrike" cap="none">
              <a:solidFill>
                <a:schemeClr val="dk1"/>
              </a:solidFill>
              <a:latin typeface="Calibri"/>
              <a:ea typeface="Calibri"/>
              <a:cs typeface="Calibri"/>
              <a:sym typeface="Calibri"/>
            </a:endParaRPr>
          </a:p>
        </p:txBody>
      </p:sp>
      <p:sp>
        <p:nvSpPr>
          <p:cNvPr id="194" name="Google Shape;194;p28"/>
          <p:cNvSpPr txBox="1">
            <a:spLocks noGrp="1"/>
          </p:cNvSpPr>
          <p:nvPr>
            <p:ph type="body" idx="1"/>
          </p:nvPr>
        </p:nvSpPr>
        <p:spPr>
          <a:xfrm>
            <a:off x="441434" y="914400"/>
            <a:ext cx="8397766" cy="167640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1-2 weeks</a:t>
            </a:r>
            <a:endParaRPr/>
          </a:p>
          <a:p>
            <a:pPr marL="0" marR="0" lvl="0" indent="0" algn="just" rtl="0">
              <a:spcBef>
                <a:spcPts val="480"/>
              </a:spcBef>
              <a:spcAft>
                <a:spcPts val="0"/>
              </a:spcAft>
              <a:buClr>
                <a:schemeClr val="dk1"/>
              </a:buClr>
              <a:buSzPts val="2400"/>
              <a:buFont typeface="Arial"/>
              <a:buNone/>
            </a:pPr>
            <a:r>
              <a:rPr lang="lv-LV" sz="2400" b="0" i="0" u="none" strike="noStrike" cap="none">
                <a:solidFill>
                  <a:schemeClr val="dk1"/>
                </a:solidFill>
                <a:latin typeface="Calibri"/>
                <a:ea typeface="Calibri"/>
                <a:cs typeface="Calibri"/>
                <a:sym typeface="Calibri"/>
              </a:rPr>
              <a:t>Each participant receives a book with guidelines on the semi-natural grassland management in Latvia, and prepares a management plan for one of his/her grassland.</a:t>
            </a:r>
            <a:endParaRPr/>
          </a:p>
          <a:p>
            <a:pPr marL="0" marR="0" lvl="0" indent="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195" name="Google Shape;195;p28"/>
          <p:cNvPicPr preferRelativeResize="0"/>
          <p:nvPr/>
        </p:nvPicPr>
        <p:blipFill rotWithShape="1">
          <a:blip r:embed="rId3">
            <a:alphaModFix/>
          </a:blip>
          <a:srcRect l="3468" t="1768"/>
          <a:stretch/>
        </p:blipFill>
        <p:spPr>
          <a:xfrm>
            <a:off x="4114800" y="2514600"/>
            <a:ext cx="5029200" cy="4233795"/>
          </a:xfrm>
          <a:prstGeom prst="rect">
            <a:avLst/>
          </a:prstGeom>
          <a:noFill/>
          <a:ln>
            <a:noFill/>
          </a:ln>
        </p:spPr>
      </p:pic>
      <p:sp>
        <p:nvSpPr>
          <p:cNvPr id="196" name="Google Shape;196;p28"/>
          <p:cNvSpPr/>
          <p:nvPr/>
        </p:nvSpPr>
        <p:spPr>
          <a:xfrm>
            <a:off x="304800" y="2743200"/>
            <a:ext cx="3810000" cy="306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400">
                <a:solidFill>
                  <a:schemeClr val="dk1"/>
                </a:solidFill>
                <a:latin typeface="Calibri"/>
                <a:ea typeface="Calibri"/>
                <a:cs typeface="Calibri"/>
                <a:sym typeface="Calibri"/>
              </a:rPr>
              <a:t>The plan can be submitted on paper (on a form handed out on Day 1) or digitally.</a:t>
            </a:r>
            <a:endParaRPr sz="2400"/>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lv-LV" sz="2400">
                <a:solidFill>
                  <a:schemeClr val="dk1"/>
                </a:solidFill>
                <a:latin typeface="Calibri"/>
                <a:ea typeface="Calibri"/>
                <a:cs typeface="Calibri"/>
                <a:sym typeface="Calibri"/>
              </a:rPr>
              <a:t>The book is available as pdfs:</a:t>
            </a:r>
            <a:endParaRPr sz="2400"/>
          </a:p>
          <a:p>
            <a:pPr marL="0" marR="0" lvl="0" indent="0" algn="l" rtl="0">
              <a:spcBef>
                <a:spcPts val="0"/>
              </a:spcBef>
              <a:spcAft>
                <a:spcPts val="0"/>
              </a:spcAft>
              <a:buNone/>
            </a:pPr>
            <a:r>
              <a:rPr lang="lv-LV" sz="2400" u="sng">
                <a:solidFill>
                  <a:schemeClr val="hlink"/>
                </a:solidFill>
                <a:latin typeface="Calibri"/>
                <a:ea typeface="Calibri"/>
                <a:cs typeface="Calibri"/>
                <a:sym typeface="Calibri"/>
                <a:hlinkClick r:id="rId4"/>
              </a:rPr>
              <a:t>http://nat-programme.daba.gov.lv/public/eng/documents_and_publications/</a:t>
            </a:r>
            <a:endParaRPr sz="2400">
              <a:solidFill>
                <a:srgbClr val="FF0000"/>
              </a:solidFill>
              <a:latin typeface="Calibri"/>
              <a:ea typeface="Calibri"/>
              <a:cs typeface="Calibri"/>
              <a:sym typeface="Calibri"/>
            </a:endParaRPr>
          </a:p>
          <a:p>
            <a:pPr marL="0" marR="0" lvl="0" indent="0" algn="l" rtl="0">
              <a:spcBef>
                <a:spcPts val="0"/>
              </a:spcBef>
              <a:spcAft>
                <a:spcPts val="0"/>
              </a:spcAft>
              <a:buNone/>
            </a:pPr>
            <a:endParaRPr sz="1100">
              <a:solidFill>
                <a:srgbClr val="FF0000"/>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Example of a management plan</a:t>
            </a:r>
            <a:endParaRPr sz="4400" b="0" i="0" u="none" strike="noStrike" cap="none">
              <a:solidFill>
                <a:schemeClr val="dk1"/>
              </a:solidFill>
              <a:latin typeface="Calibri"/>
              <a:ea typeface="Calibri"/>
              <a:cs typeface="Calibri"/>
              <a:sym typeface="Calibri"/>
            </a:endParaRPr>
          </a:p>
        </p:txBody>
      </p:sp>
      <p:pic>
        <p:nvPicPr>
          <p:cNvPr id="202" name="Google Shape;202;p29"/>
          <p:cNvPicPr preferRelativeResize="0"/>
          <p:nvPr/>
        </p:nvPicPr>
        <p:blipFill rotWithShape="1">
          <a:blip r:embed="rId3">
            <a:alphaModFix/>
          </a:blip>
          <a:srcRect/>
          <a:stretch/>
        </p:blipFill>
        <p:spPr>
          <a:xfrm>
            <a:off x="723900" y="1417638"/>
            <a:ext cx="7696200" cy="4329113"/>
          </a:xfrm>
          <a:prstGeom prst="rect">
            <a:avLst/>
          </a:prstGeom>
          <a:noFill/>
          <a:ln>
            <a:noFill/>
          </a:ln>
        </p:spPr>
      </p:pic>
      <p:sp>
        <p:nvSpPr>
          <p:cNvPr id="203" name="Google Shape;203;p29"/>
          <p:cNvSpPr txBox="1"/>
          <p:nvPr/>
        </p:nvSpPr>
        <p:spPr>
          <a:xfrm>
            <a:off x="609600" y="5867400"/>
            <a:ext cx="7924800"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Grasslands eligible for MBG scheme as they appear in Rural Support Service homepage https:/karte.lad.gov.lv/ </a:t>
            </a: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0"/>
          <p:cNvPicPr preferRelativeResize="0"/>
          <p:nvPr/>
        </p:nvPicPr>
        <p:blipFill rotWithShape="1">
          <a:blip r:embed="rId3">
            <a:alphaModFix/>
          </a:blip>
          <a:srcRect l="1904" t="7390" r="2857" b="2697"/>
          <a:stretch/>
        </p:blipFill>
        <p:spPr>
          <a:xfrm>
            <a:off x="533400" y="685800"/>
            <a:ext cx="7933151" cy="5791200"/>
          </a:xfrm>
          <a:prstGeom prst="rect">
            <a:avLst/>
          </a:prstGeom>
          <a:noFill/>
          <a:ln>
            <a:noFill/>
          </a:ln>
        </p:spPr>
      </p:pic>
      <p:sp>
        <p:nvSpPr>
          <p:cNvPr id="209" name="Google Shape;209;p30"/>
          <p:cNvSpPr txBox="1"/>
          <p:nvPr/>
        </p:nvSpPr>
        <p:spPr>
          <a:xfrm>
            <a:off x="5486400" y="76200"/>
            <a:ext cx="3505200" cy="400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Form for a management plan -1</a:t>
            </a:r>
            <a:endParaRPr sz="20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p:nvPr/>
        </p:nvSpPr>
        <p:spPr>
          <a:xfrm>
            <a:off x="7162800" y="76200"/>
            <a:ext cx="1752600" cy="4001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Form, cont. - 2</a:t>
            </a:r>
            <a:endParaRPr sz="2000">
              <a:solidFill>
                <a:schemeClr val="dk1"/>
              </a:solidFill>
              <a:latin typeface="Calibri"/>
              <a:ea typeface="Calibri"/>
              <a:cs typeface="Calibri"/>
              <a:sym typeface="Calibri"/>
            </a:endParaRPr>
          </a:p>
        </p:txBody>
      </p:sp>
      <p:pic>
        <p:nvPicPr>
          <p:cNvPr id="215" name="Google Shape;215;p31"/>
          <p:cNvPicPr preferRelativeResize="0"/>
          <p:nvPr/>
        </p:nvPicPr>
        <p:blipFill rotWithShape="1">
          <a:blip r:embed="rId3">
            <a:alphaModFix/>
          </a:blip>
          <a:srcRect/>
          <a:stretch/>
        </p:blipFill>
        <p:spPr>
          <a:xfrm>
            <a:off x="381000" y="76200"/>
            <a:ext cx="6553200" cy="3505200"/>
          </a:xfrm>
          <a:prstGeom prst="rect">
            <a:avLst/>
          </a:prstGeom>
          <a:noFill/>
          <a:ln>
            <a:noFill/>
          </a:ln>
        </p:spPr>
      </p:pic>
      <p:pic>
        <p:nvPicPr>
          <p:cNvPr id="216" name="Google Shape;216;p31"/>
          <p:cNvPicPr preferRelativeResize="0"/>
          <p:nvPr/>
        </p:nvPicPr>
        <p:blipFill rotWithShape="1">
          <a:blip r:embed="rId4">
            <a:alphaModFix/>
          </a:blip>
          <a:srcRect/>
          <a:stretch/>
        </p:blipFill>
        <p:spPr>
          <a:xfrm>
            <a:off x="457200" y="2971800"/>
            <a:ext cx="6400800" cy="36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body" idx="1"/>
          </p:nvPr>
        </p:nvSpPr>
        <p:spPr>
          <a:xfrm>
            <a:off x="457200" y="612950"/>
            <a:ext cx="8229600" cy="586405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Clr>
                <a:schemeClr val="dk1"/>
              </a:buClr>
              <a:buSzPts val="2400"/>
              <a:buFont typeface="Arial"/>
              <a:buNone/>
            </a:pPr>
            <a:r>
              <a:rPr lang="lv-LV" sz="2400" b="0" i="0" u="none" strike="noStrike" cap="none">
                <a:solidFill>
                  <a:schemeClr val="dk1"/>
                </a:solidFill>
                <a:latin typeface="Calibri"/>
                <a:ea typeface="Calibri"/>
                <a:cs typeface="Calibri"/>
                <a:sym typeface="Calibri"/>
              </a:rPr>
              <a:t>This presentation produced by Solvita Rūsiņa (University of Latvia) has been provided for HNV-Link project to be included into the educational package on High Nature Value farming. Other resources of the education package are available </a:t>
            </a:r>
            <a:r>
              <a:rPr lang="lv-LV" sz="2400" b="0" i="0" u="sng" strike="noStrike" cap="none">
                <a:solidFill>
                  <a:schemeClr val="hlink"/>
                </a:solidFill>
                <a:latin typeface="Calibri"/>
                <a:ea typeface="Calibri"/>
                <a:cs typeface="Calibri"/>
                <a:sym typeface="Calibri"/>
                <a:hlinkClick r:id="rId3"/>
              </a:rPr>
              <a:t>www.hnvlink.eu</a:t>
            </a:r>
            <a:endParaRPr sz="24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rgbClr val="000000"/>
              </a:buClr>
              <a:buSzPts val="2400"/>
              <a:buFont typeface="Arial"/>
              <a:buNone/>
            </a:pPr>
            <a:r>
              <a:rPr lang="lv-LV" sz="2400" b="0" i="0" u="none" strike="noStrike" cap="none">
                <a:solidFill>
                  <a:srgbClr val="000000"/>
                </a:solidFill>
                <a:latin typeface="Calibri"/>
                <a:ea typeface="Calibri"/>
                <a:cs typeface="Calibri"/>
                <a:sym typeface="Calibri"/>
              </a:rPr>
              <a:t>It is an Open Source material under CC BY-NC-SA. You may use freely any elements of it or as a whole, also modifying as fit, as long as you cite the author, the project and its funding as well as use for non-commercial purposes. Observe copyrights for images: all images are </a:t>
            </a:r>
            <a:r>
              <a:rPr lang="lv-LV" sz="2400" b="0" i="0" u="none" strike="noStrike" cap="none">
                <a:solidFill>
                  <a:schemeClr val="dk1"/>
                </a:solidFill>
                <a:latin typeface="Calibri"/>
                <a:ea typeface="Calibri"/>
                <a:cs typeface="Calibri"/>
                <a:sym typeface="Calibri"/>
              </a:rPr>
              <a:t>of the author </a:t>
            </a:r>
            <a:r>
              <a:rPr lang="lv-LV" sz="2400" b="0" i="0" u="none" strike="noStrike" cap="none">
                <a:solidFill>
                  <a:srgbClr val="000000"/>
                </a:solidFill>
                <a:latin typeface="Calibri"/>
                <a:ea typeface="Calibri"/>
                <a:cs typeface="Calibri"/>
                <a:sym typeface="Calibri"/>
              </a:rPr>
              <a:t>unless otherwise specified.</a:t>
            </a:r>
            <a:endParaRPr/>
          </a:p>
          <a:p>
            <a:pPr marL="0" marR="0" lvl="0" indent="0" algn="l" rtl="0">
              <a:spcBef>
                <a:spcPts val="64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2400"/>
              <a:buFont typeface="Arial"/>
              <a:buNone/>
            </a:pPr>
            <a:r>
              <a:rPr lang="lv-LV" sz="2400" b="0" i="0" u="none" strike="noStrike" cap="none">
                <a:solidFill>
                  <a:schemeClr val="dk1"/>
                </a:solidFill>
                <a:latin typeface="Calibri"/>
                <a:ea typeface="Calibri"/>
                <a:cs typeface="Calibri"/>
                <a:sym typeface="Calibri"/>
              </a:rPr>
              <a:t>Adapted by HNV-Link project from the presentation given in the Workshop “The role of Rural Development Programmes in supporting semi-natural grassland management in Boreal countries”, 2018, LATVIA</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2"/>
          <p:cNvPicPr preferRelativeResize="0"/>
          <p:nvPr/>
        </p:nvPicPr>
        <p:blipFill rotWithShape="1">
          <a:blip r:embed="rId3">
            <a:alphaModFix/>
          </a:blip>
          <a:srcRect/>
          <a:stretch/>
        </p:blipFill>
        <p:spPr>
          <a:xfrm>
            <a:off x="116305" y="990600"/>
            <a:ext cx="8799095" cy="3557081"/>
          </a:xfrm>
          <a:prstGeom prst="rect">
            <a:avLst/>
          </a:prstGeom>
          <a:noFill/>
          <a:ln>
            <a:noFill/>
          </a:ln>
        </p:spPr>
      </p:pic>
      <p:sp>
        <p:nvSpPr>
          <p:cNvPr id="222" name="Google Shape;222;p32"/>
          <p:cNvSpPr txBox="1"/>
          <p:nvPr/>
        </p:nvSpPr>
        <p:spPr>
          <a:xfrm>
            <a:off x="7162800" y="76200"/>
            <a:ext cx="1752600" cy="4001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Form, cont. - 3</a:t>
            </a:r>
            <a:endParaRPr sz="2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3"/>
          <p:cNvPicPr preferRelativeResize="0"/>
          <p:nvPr/>
        </p:nvPicPr>
        <p:blipFill rotWithShape="1">
          <a:blip r:embed="rId3">
            <a:alphaModFix/>
          </a:blip>
          <a:srcRect/>
          <a:stretch/>
        </p:blipFill>
        <p:spPr>
          <a:xfrm>
            <a:off x="685800" y="137395"/>
            <a:ext cx="7391400" cy="6666753"/>
          </a:xfrm>
          <a:prstGeom prst="rect">
            <a:avLst/>
          </a:prstGeom>
          <a:noFill/>
          <a:ln>
            <a:noFill/>
          </a:ln>
        </p:spPr>
      </p:pic>
      <p:sp>
        <p:nvSpPr>
          <p:cNvPr id="228" name="Google Shape;228;p33"/>
          <p:cNvSpPr txBox="1"/>
          <p:nvPr/>
        </p:nvSpPr>
        <p:spPr>
          <a:xfrm>
            <a:off x="7162800" y="76200"/>
            <a:ext cx="1752600" cy="4001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Form, cont. - 4</a:t>
            </a:r>
            <a:endParaRPr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34"/>
          <p:cNvPicPr preferRelativeResize="0"/>
          <p:nvPr/>
        </p:nvPicPr>
        <p:blipFill rotWithShape="1">
          <a:blip r:embed="rId3">
            <a:alphaModFix/>
          </a:blip>
          <a:srcRect t="1313"/>
          <a:stretch/>
        </p:blipFill>
        <p:spPr>
          <a:xfrm>
            <a:off x="609600" y="200320"/>
            <a:ext cx="7162800" cy="6485756"/>
          </a:xfrm>
          <a:prstGeom prst="rect">
            <a:avLst/>
          </a:prstGeom>
          <a:noFill/>
          <a:ln>
            <a:noFill/>
          </a:ln>
        </p:spPr>
      </p:pic>
      <p:sp>
        <p:nvSpPr>
          <p:cNvPr id="234" name="Google Shape;234;p34"/>
          <p:cNvSpPr txBox="1"/>
          <p:nvPr/>
        </p:nvSpPr>
        <p:spPr>
          <a:xfrm>
            <a:off x="7162800" y="76200"/>
            <a:ext cx="1752600" cy="40011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Form, cont. - 5</a:t>
            </a:r>
            <a:endParaRPr sz="2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5"/>
          <p:cNvPicPr preferRelativeResize="0"/>
          <p:nvPr/>
        </p:nvPicPr>
        <p:blipFill rotWithShape="1">
          <a:blip r:embed="rId3">
            <a:alphaModFix/>
          </a:blip>
          <a:srcRect b="1142"/>
          <a:stretch/>
        </p:blipFill>
        <p:spPr>
          <a:xfrm>
            <a:off x="533400" y="94129"/>
            <a:ext cx="7543800" cy="6597161"/>
          </a:xfrm>
          <a:prstGeom prst="rect">
            <a:avLst/>
          </a:prstGeom>
          <a:noFill/>
          <a:ln>
            <a:noFill/>
          </a:ln>
        </p:spPr>
      </p:pic>
      <p:sp>
        <p:nvSpPr>
          <p:cNvPr id="240" name="Google Shape;240;p35"/>
          <p:cNvSpPr txBox="1"/>
          <p:nvPr/>
        </p:nvSpPr>
        <p:spPr>
          <a:xfrm>
            <a:off x="7200900" y="94129"/>
            <a:ext cx="1752600" cy="40011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Form, cont. - 6</a:t>
            </a:r>
            <a:endParaRPr sz="20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6"/>
          <p:cNvPicPr preferRelativeResize="0"/>
          <p:nvPr/>
        </p:nvPicPr>
        <p:blipFill rotWithShape="1">
          <a:blip r:embed="rId3">
            <a:alphaModFix/>
          </a:blip>
          <a:srcRect/>
          <a:stretch/>
        </p:blipFill>
        <p:spPr>
          <a:xfrm>
            <a:off x="228600" y="76200"/>
            <a:ext cx="8382000" cy="6781800"/>
          </a:xfrm>
          <a:prstGeom prst="rect">
            <a:avLst/>
          </a:prstGeom>
          <a:noFill/>
          <a:ln>
            <a:noFill/>
          </a:ln>
        </p:spPr>
      </p:pic>
      <p:sp>
        <p:nvSpPr>
          <p:cNvPr id="246" name="Google Shape;246;p36"/>
          <p:cNvSpPr txBox="1"/>
          <p:nvPr/>
        </p:nvSpPr>
        <p:spPr>
          <a:xfrm>
            <a:off x="7162800" y="76200"/>
            <a:ext cx="1752600" cy="40011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Form, cont. - 7</a:t>
            </a:r>
            <a:endParaRPr sz="2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body" idx="1"/>
          </p:nvPr>
        </p:nvSpPr>
        <p:spPr>
          <a:xfrm>
            <a:off x="457200" y="1066800"/>
            <a:ext cx="8534400" cy="5638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Given by the experts and short interactive activities on the themes (4 hours): </a:t>
            </a:r>
            <a:endParaRPr sz="3200" b="0" i="0" u="none" strike="noStrike" cap="none">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How habitat mapping is done, daily work of habitat experts</a:t>
            </a:r>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Best practices in habitat management, innovative solutions</a:t>
            </a:r>
            <a:endParaRPr sz="2400" b="0" i="0" u="none" strike="noStrike" cap="none">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The place of Latvian grasslands in the EU grassland biodiversity and conservation</a:t>
            </a:r>
            <a:endParaRPr sz="2400" b="0" i="0" u="none" strike="noStrike" cap="none">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Restoration of grassland habitats</a:t>
            </a:r>
            <a:endParaRPr sz="2400" b="0" i="0" u="none" strike="noStrike" cap="none">
              <a:solidFill>
                <a:schemeClr val="dk1"/>
              </a:solidFill>
              <a:latin typeface="Calibri"/>
              <a:ea typeface="Calibri"/>
              <a:cs typeface="Calibri"/>
              <a:sym typeface="Calibri"/>
            </a:endParaRPr>
          </a:p>
        </p:txBody>
      </p:sp>
      <p:sp>
        <p:nvSpPr>
          <p:cNvPr id="252" name="Google Shape;252;p37"/>
          <p:cNvSpPr txBox="1">
            <a:spLocks noGrp="1"/>
          </p:cNvSpPr>
          <p:nvPr>
            <p:ph type="title"/>
          </p:nvPr>
        </p:nvSpPr>
        <p:spPr>
          <a:xfrm>
            <a:off x="457200" y="274638"/>
            <a:ext cx="8229600" cy="48736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Day 2: Presentations</a:t>
            </a:r>
            <a:endParaRPr sz="3959"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a:spLocks noGrp="1"/>
          </p:cNvSpPr>
          <p:nvPr>
            <p:ph type="body" idx="1"/>
          </p:nvPr>
        </p:nvSpPr>
        <p:spPr>
          <a:xfrm>
            <a:off x="309300" y="968925"/>
            <a:ext cx="8534400" cy="1151400"/>
          </a:xfrm>
          <a:prstGeom prst="rect">
            <a:avLst/>
          </a:prstGeom>
          <a:noFill/>
          <a:ln>
            <a:noFill/>
          </a:ln>
        </p:spPr>
        <p:txBody>
          <a:bodyPr spcFirstLastPara="1" wrap="square" lIns="91425" tIns="45700" rIns="91425" bIns="45700" anchor="t" anchorCtr="0">
            <a:noAutofit/>
          </a:bodyPr>
          <a:lstStyle/>
          <a:p>
            <a:pPr marL="457200" marR="0" lvl="0" indent="-419100" algn="just" rtl="0">
              <a:lnSpc>
                <a:spcPct val="80000"/>
              </a:lnSpc>
              <a:spcBef>
                <a:spcPts val="408"/>
              </a:spcBef>
              <a:spcAft>
                <a:spcPts val="0"/>
              </a:spcAft>
              <a:buSzPts val="3000"/>
              <a:buChar char="•"/>
            </a:pPr>
            <a:r>
              <a:rPr lang="lv-LV" sz="3000" b="0" i="0" u="none" strike="noStrike" cap="none">
                <a:solidFill>
                  <a:schemeClr val="dk1"/>
                </a:solidFill>
                <a:latin typeface="Calibri"/>
                <a:ea typeface="Calibri"/>
                <a:cs typeface="Calibri"/>
                <a:sym typeface="Calibri"/>
              </a:rPr>
              <a:t>Format up to the lecturer, </a:t>
            </a:r>
            <a:r>
              <a:rPr lang="lv-LV" sz="3000" i="1"/>
              <a:t>e.g.</a:t>
            </a:r>
            <a:r>
              <a:rPr lang="lv-LV" sz="3000"/>
              <a:t> </a:t>
            </a:r>
            <a:r>
              <a:rPr lang="lv-LV" sz="3000" b="0" i="0" u="none" strike="noStrike" cap="none">
                <a:solidFill>
                  <a:schemeClr val="dk1"/>
                </a:solidFill>
                <a:latin typeface="Calibri"/>
                <a:ea typeface="Calibri"/>
                <a:cs typeface="Calibri"/>
                <a:sym typeface="Calibri"/>
              </a:rPr>
              <a:t>free discussion or work in groups </a:t>
            </a:r>
            <a:endParaRPr sz="3000"/>
          </a:p>
          <a:p>
            <a:pPr marL="0" marR="0" lvl="0" indent="0" algn="l" rtl="0">
              <a:lnSpc>
                <a:spcPct val="80000"/>
              </a:lnSpc>
              <a:spcBef>
                <a:spcPts val="340"/>
              </a:spcBef>
              <a:spcAft>
                <a:spcPts val="0"/>
              </a:spcAft>
              <a:buNone/>
            </a:pPr>
            <a:endParaRPr/>
          </a:p>
        </p:txBody>
      </p:sp>
      <p:sp>
        <p:nvSpPr>
          <p:cNvPr id="258" name="Google Shape;258;p38"/>
          <p:cNvSpPr txBox="1">
            <a:spLocks noGrp="1"/>
          </p:cNvSpPr>
          <p:nvPr>
            <p:ph type="title"/>
          </p:nvPr>
        </p:nvSpPr>
        <p:spPr>
          <a:xfrm>
            <a:off x="457200" y="274638"/>
            <a:ext cx="8229600" cy="48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Day 2: </a:t>
            </a:r>
            <a:r>
              <a:rPr lang="lv-LV" sz="3959"/>
              <a:t>Discussions of homework</a:t>
            </a:r>
            <a:endParaRPr sz="3959" b="0" i="0" u="none" strike="noStrike" cap="none">
              <a:solidFill>
                <a:schemeClr val="dk1"/>
              </a:solidFill>
              <a:latin typeface="Calibri"/>
              <a:ea typeface="Calibri"/>
              <a:cs typeface="Calibri"/>
              <a:sym typeface="Calibri"/>
            </a:endParaRPr>
          </a:p>
        </p:txBody>
      </p:sp>
      <p:sp>
        <p:nvSpPr>
          <p:cNvPr id="259" name="Google Shape;259;p38"/>
          <p:cNvSpPr txBox="1"/>
          <p:nvPr/>
        </p:nvSpPr>
        <p:spPr>
          <a:xfrm>
            <a:off x="304800" y="2120325"/>
            <a:ext cx="8534400" cy="17073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lv-LV" sz="2000" b="1">
                <a:solidFill>
                  <a:schemeClr val="dk1"/>
                </a:solidFill>
                <a:latin typeface="Calibri"/>
                <a:ea typeface="Calibri"/>
                <a:cs typeface="Calibri"/>
                <a:sym typeface="Calibri"/>
              </a:rPr>
              <a:t>Example I: Presentation discussions</a:t>
            </a:r>
            <a:r>
              <a:rPr lang="lv-LV" sz="2400" b="1">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r>
              <a:rPr lang="lv-LV" sz="2400">
                <a:solidFill>
                  <a:schemeClr val="dk1"/>
                </a:solidFill>
                <a:latin typeface="Calibri"/>
                <a:ea typeface="Calibri"/>
                <a:cs typeface="Calibri"/>
                <a:sym typeface="Calibri"/>
              </a:rPr>
              <a:t>During presentations on best practices and on restoration, lecturer asks farmers to share </a:t>
            </a:r>
            <a:r>
              <a:rPr lang="lv-LV" sz="2400" b="1">
                <a:solidFill>
                  <a:schemeClr val="dk1"/>
                </a:solidFill>
                <a:latin typeface="Calibri"/>
                <a:ea typeface="Calibri"/>
                <a:cs typeface="Calibri"/>
                <a:sym typeface="Calibri"/>
              </a:rPr>
              <a:t>their experiences in preparing management plans</a:t>
            </a:r>
            <a:r>
              <a:rPr lang="lv-LV" sz="2400">
                <a:solidFill>
                  <a:schemeClr val="dk1"/>
                </a:solidFill>
                <a:latin typeface="Calibri"/>
                <a:ea typeface="Calibri"/>
                <a:cs typeface="Calibri"/>
                <a:sym typeface="Calibri"/>
              </a:rPr>
              <a:t> – what methods of management did they plan?</a:t>
            </a:r>
            <a:endParaRPr sz="2400"/>
          </a:p>
        </p:txBody>
      </p:sp>
      <p:sp>
        <p:nvSpPr>
          <p:cNvPr id="260" name="Google Shape;260;p38"/>
          <p:cNvSpPr txBox="1"/>
          <p:nvPr/>
        </p:nvSpPr>
        <p:spPr>
          <a:xfrm>
            <a:off x="304800" y="4100300"/>
            <a:ext cx="8534400" cy="2624700"/>
          </a:xfrm>
          <a:prstGeom prst="rect">
            <a:avLst/>
          </a:prstGeom>
          <a:solidFill>
            <a:srgbClr val="FCE5CD"/>
          </a:solid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lv-LV" sz="2000" b="1">
                <a:solidFill>
                  <a:schemeClr val="dk1"/>
                </a:solidFill>
                <a:latin typeface="Calibri"/>
                <a:ea typeface="Calibri"/>
                <a:cs typeface="Calibri"/>
                <a:sym typeface="Calibri"/>
              </a:rPr>
              <a:t>Example II: Small group discussion</a:t>
            </a:r>
            <a:endParaRPr sz="2000" b="1">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lv-LV" sz="2000">
                <a:solidFill>
                  <a:schemeClr val="dk1"/>
                </a:solidFill>
                <a:latin typeface="Calibri"/>
                <a:ea typeface="Calibri"/>
                <a:cs typeface="Calibri"/>
                <a:sym typeface="Calibri"/>
              </a:rPr>
              <a:t>Discussion of homework (40 min), group summary presentations (7min/group): </a:t>
            </a:r>
            <a:endParaRPr sz="20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AutoNum type="arabicPeriod"/>
            </a:pPr>
            <a:r>
              <a:rPr lang="lv-LV" sz="2300">
                <a:solidFill>
                  <a:schemeClr val="dk1"/>
                </a:solidFill>
                <a:latin typeface="Calibri"/>
                <a:ea typeface="Calibri"/>
                <a:cs typeface="Calibri"/>
                <a:sym typeface="Calibri"/>
              </a:rPr>
              <a:t>how did group participants decide whether restoration was needed; </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AutoNum type="arabicPeriod"/>
            </a:pPr>
            <a:r>
              <a:rPr lang="lv-LV" sz="2300">
                <a:solidFill>
                  <a:schemeClr val="dk1"/>
                </a:solidFill>
                <a:latin typeface="Calibri"/>
                <a:ea typeface="Calibri"/>
                <a:cs typeface="Calibri"/>
                <a:sym typeface="Calibri"/>
              </a:rPr>
              <a:t>What are the main restoration and management methods they planned; </a:t>
            </a:r>
            <a:endParaRPr sz="2300">
              <a:solidFill>
                <a:schemeClr val="dk1"/>
              </a:solidFill>
              <a:latin typeface="Calibri"/>
              <a:ea typeface="Calibri"/>
              <a:cs typeface="Calibri"/>
              <a:sym typeface="Calibri"/>
            </a:endParaRPr>
          </a:p>
          <a:p>
            <a:pPr marL="457200" lvl="0" indent="-374650" algn="l" rtl="0">
              <a:lnSpc>
                <a:spcPct val="100000"/>
              </a:lnSpc>
              <a:spcBef>
                <a:spcPts val="0"/>
              </a:spcBef>
              <a:spcAft>
                <a:spcPts val="0"/>
              </a:spcAft>
              <a:buClr>
                <a:schemeClr val="dk1"/>
              </a:buClr>
              <a:buSzPts val="2300"/>
              <a:buFont typeface="Calibri"/>
              <a:buAutoNum type="arabicPeriod"/>
            </a:pPr>
            <a:r>
              <a:rPr lang="lv-LV" sz="2300">
                <a:solidFill>
                  <a:schemeClr val="dk1"/>
                </a:solidFill>
                <a:latin typeface="Calibri"/>
                <a:ea typeface="Calibri"/>
                <a:cs typeface="Calibri"/>
                <a:sym typeface="Calibri"/>
              </a:rPr>
              <a:t>What were the main problems in preparing management plan? </a:t>
            </a:r>
            <a:endParaRPr sz="23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body" idx="1"/>
          </p:nvPr>
        </p:nvSpPr>
        <p:spPr>
          <a:xfrm>
            <a:off x="304800" y="1547300"/>
            <a:ext cx="8534400" cy="5082300"/>
          </a:xfrm>
          <a:prstGeom prst="rect">
            <a:avLst/>
          </a:prstGeom>
          <a:noFill/>
          <a:ln>
            <a:noFill/>
          </a:ln>
        </p:spPr>
        <p:txBody>
          <a:bodyPr spcFirstLastPara="1" wrap="square" lIns="91425" tIns="45700" rIns="91425" bIns="45700" anchor="t" anchorCtr="0">
            <a:noAutofit/>
          </a:bodyPr>
          <a:lstStyle/>
          <a:p>
            <a:pPr marL="342900" lvl="0" indent="-349250" algn="just" rtl="0">
              <a:lnSpc>
                <a:spcPct val="80000"/>
              </a:lnSpc>
              <a:spcBef>
                <a:spcPts val="0"/>
              </a:spcBef>
              <a:spcAft>
                <a:spcPts val="0"/>
              </a:spcAft>
              <a:buClr>
                <a:schemeClr val="dk1"/>
              </a:buClr>
              <a:buSzPts val="2100"/>
              <a:buFont typeface="Arial"/>
              <a:buChar char="•"/>
            </a:pPr>
            <a:r>
              <a:rPr lang="lv-LV" sz="2100" b="1"/>
              <a:t>Expert introduces</a:t>
            </a:r>
            <a:r>
              <a:rPr lang="lv-LV" sz="2100"/>
              <a:t> main habitat types, shows dominant, typical and indicator species; </a:t>
            </a:r>
            <a:r>
              <a:rPr lang="lv-LV" sz="2100" b="1"/>
              <a:t>participants </a:t>
            </a:r>
            <a:r>
              <a:rPr lang="lv-LV" sz="2100"/>
              <a:t>name species they know and ask questions – 40 min.</a:t>
            </a:r>
            <a:endParaRPr sz="2100"/>
          </a:p>
          <a:p>
            <a:pPr marL="342900" lvl="0" indent="-349250" algn="just" rtl="0">
              <a:lnSpc>
                <a:spcPct val="80000"/>
              </a:lnSpc>
              <a:spcBef>
                <a:spcPts val="448"/>
              </a:spcBef>
              <a:spcAft>
                <a:spcPts val="0"/>
              </a:spcAft>
              <a:buClr>
                <a:schemeClr val="dk1"/>
              </a:buClr>
              <a:buSzPts val="2100"/>
              <a:buFont typeface="Arial"/>
              <a:buChar char="•"/>
            </a:pPr>
            <a:r>
              <a:rPr lang="lv-LV" sz="2100" b="1"/>
              <a:t>Farmer</a:t>
            </a:r>
            <a:r>
              <a:rPr lang="lv-LV" sz="2100"/>
              <a:t> </a:t>
            </a:r>
            <a:r>
              <a:rPr lang="lv-LV" sz="2100" b="1"/>
              <a:t>explains</a:t>
            </a:r>
            <a:r>
              <a:rPr lang="lv-LV" sz="2100"/>
              <a:t> site’s management history and current management – 20 min.</a:t>
            </a:r>
            <a:endParaRPr sz="2100"/>
          </a:p>
          <a:p>
            <a:pPr marL="342900" lvl="0" indent="-349250" algn="just" rtl="0">
              <a:lnSpc>
                <a:spcPct val="80000"/>
              </a:lnSpc>
              <a:spcBef>
                <a:spcPts val="448"/>
              </a:spcBef>
              <a:spcAft>
                <a:spcPts val="0"/>
              </a:spcAft>
              <a:buClr>
                <a:schemeClr val="dk1"/>
              </a:buClr>
              <a:buSzPts val="2100"/>
              <a:buFont typeface="Arial"/>
              <a:buChar char="•"/>
            </a:pPr>
            <a:r>
              <a:rPr lang="lv-LV" sz="2100" b="1"/>
              <a:t>In groups of 4, participant</a:t>
            </a:r>
            <a:r>
              <a:rPr lang="lv-LV" sz="2100"/>
              <a:t>s complete management plan for the parcel – 60 min. </a:t>
            </a:r>
            <a:endParaRPr sz="2100"/>
          </a:p>
          <a:p>
            <a:pPr marL="742950" lvl="1" indent="-241300" algn="just" rtl="0">
              <a:lnSpc>
                <a:spcPct val="80000"/>
              </a:lnSpc>
              <a:spcBef>
                <a:spcPts val="448"/>
              </a:spcBef>
              <a:spcAft>
                <a:spcPts val="0"/>
              </a:spcAft>
              <a:buSzPts val="2100"/>
              <a:buChar char="–"/>
            </a:pPr>
            <a:r>
              <a:rPr lang="lv-LV" sz="2100"/>
              <a:t>Participants use grassland map, management plan form, plant indicator species guide, and a short summary of theory.</a:t>
            </a:r>
            <a:endParaRPr sz="2100"/>
          </a:p>
          <a:p>
            <a:pPr marL="342900" lvl="0" indent="-349250" algn="just" rtl="0">
              <a:lnSpc>
                <a:spcPct val="80000"/>
              </a:lnSpc>
              <a:spcBef>
                <a:spcPts val="448"/>
              </a:spcBef>
              <a:spcAft>
                <a:spcPts val="0"/>
              </a:spcAft>
              <a:buClr>
                <a:schemeClr val="dk1"/>
              </a:buClr>
              <a:buSzPts val="2100"/>
              <a:buFont typeface="Arial"/>
              <a:buChar char="•"/>
            </a:pPr>
            <a:r>
              <a:rPr lang="lv-LV" sz="2100" b="1"/>
              <a:t>Groups present</a:t>
            </a:r>
            <a:r>
              <a:rPr lang="lv-LV" sz="2100"/>
              <a:t> </a:t>
            </a:r>
            <a:r>
              <a:rPr lang="lv-LV" sz="2100" b="0" i="0" u="none" strike="noStrike" cap="none">
                <a:solidFill>
                  <a:schemeClr val="dk1"/>
                </a:solidFill>
                <a:latin typeface="Calibri"/>
                <a:ea typeface="Calibri"/>
                <a:cs typeface="Calibri"/>
                <a:sym typeface="Calibri"/>
              </a:rPr>
              <a:t>their version of the plan - 40 min.</a:t>
            </a:r>
            <a:endParaRPr sz="2100"/>
          </a:p>
          <a:p>
            <a:pPr marL="342900" marR="0" lvl="0" indent="-349250" algn="l" rtl="0">
              <a:spcBef>
                <a:spcPts val="400"/>
              </a:spcBef>
              <a:spcAft>
                <a:spcPts val="0"/>
              </a:spcAft>
              <a:buClr>
                <a:schemeClr val="dk1"/>
              </a:buClr>
              <a:buSzPts val="2100"/>
              <a:buFont typeface="Arial"/>
              <a:buChar char="•"/>
            </a:pPr>
            <a:r>
              <a:rPr lang="lv-LV" sz="2100" b="1"/>
              <a:t>Site </a:t>
            </a:r>
            <a:r>
              <a:rPr lang="lv-LV" sz="2100" b="1" i="0" u="none" strike="noStrike" cap="none">
                <a:solidFill>
                  <a:schemeClr val="dk1"/>
                </a:solidFill>
              </a:rPr>
              <a:t>owner/manager presents his/her version </a:t>
            </a:r>
            <a:r>
              <a:rPr lang="lv-LV" sz="2100" b="0" i="0" u="none" strike="noStrike" cap="none">
                <a:solidFill>
                  <a:schemeClr val="dk1"/>
                </a:solidFill>
                <a:latin typeface="Calibri"/>
                <a:ea typeface="Calibri"/>
                <a:cs typeface="Calibri"/>
                <a:sym typeface="Calibri"/>
              </a:rPr>
              <a:t>of the plan </a:t>
            </a:r>
            <a:r>
              <a:rPr lang="lv-LV" sz="2100"/>
              <a:t>- 20 min.</a:t>
            </a:r>
            <a:endParaRPr sz="2100"/>
          </a:p>
          <a:p>
            <a:pPr marL="342900" marR="0" lvl="0" indent="-349250" algn="l" rtl="0">
              <a:spcBef>
                <a:spcPts val="400"/>
              </a:spcBef>
              <a:spcAft>
                <a:spcPts val="0"/>
              </a:spcAft>
              <a:buClr>
                <a:schemeClr val="dk1"/>
              </a:buClr>
              <a:buSzPts val="2100"/>
              <a:buFont typeface="Arial"/>
              <a:buChar char="•"/>
            </a:pPr>
            <a:r>
              <a:rPr lang="lv-LV" sz="2100" b="1"/>
              <a:t>Discussion: </a:t>
            </a:r>
            <a:r>
              <a:rPr lang="lv-LV" sz="2100"/>
              <a:t>e</a:t>
            </a:r>
            <a:r>
              <a:rPr lang="lv-LV" sz="2100" b="0" i="0" u="none" strike="noStrike" cap="none">
                <a:solidFill>
                  <a:schemeClr val="dk1"/>
                </a:solidFill>
                <a:latin typeface="Calibri"/>
                <a:ea typeface="Calibri"/>
                <a:cs typeface="Calibri"/>
                <a:sym typeface="Calibri"/>
              </a:rPr>
              <a:t>xperience exchange on practical issues</a:t>
            </a:r>
            <a:r>
              <a:rPr lang="lv-LV" sz="2100"/>
              <a:t> relevant for site management,</a:t>
            </a:r>
            <a:r>
              <a:rPr lang="lv-LV" sz="2100" b="0" i="0" u="none" strike="noStrike" cap="none">
                <a:solidFill>
                  <a:schemeClr val="dk1"/>
                </a:solidFill>
                <a:latin typeface="Calibri"/>
                <a:ea typeface="Calibri"/>
                <a:cs typeface="Calibri"/>
                <a:sym typeface="Calibri"/>
              </a:rPr>
              <a:t> e.g. grazing approaches, animal welfare, machinery, grassland products - 40 min.</a:t>
            </a:r>
            <a:endParaRPr sz="2100" b="0" i="0" u="none" strike="noStrike" cap="none">
              <a:solidFill>
                <a:schemeClr val="dk1"/>
              </a:solidFill>
              <a:latin typeface="Calibri"/>
              <a:ea typeface="Calibri"/>
              <a:cs typeface="Calibri"/>
              <a:sym typeface="Calibri"/>
            </a:endParaRPr>
          </a:p>
        </p:txBody>
      </p:sp>
      <p:sp>
        <p:nvSpPr>
          <p:cNvPr id="266" name="Google Shape;266;p39"/>
          <p:cNvSpPr txBox="1">
            <a:spLocks noGrp="1"/>
          </p:cNvSpPr>
          <p:nvPr>
            <p:ph type="title"/>
          </p:nvPr>
        </p:nvSpPr>
        <p:spPr>
          <a:xfrm>
            <a:off x="457200" y="115525"/>
            <a:ext cx="8229600" cy="48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Day 2: Field day, 4 hours</a:t>
            </a:r>
            <a:endParaRPr sz="3959" b="0" i="0" u="none" strike="noStrike" cap="none">
              <a:solidFill>
                <a:schemeClr val="dk1"/>
              </a:solidFill>
              <a:latin typeface="Calibri"/>
              <a:ea typeface="Calibri"/>
              <a:cs typeface="Calibri"/>
              <a:sym typeface="Calibri"/>
            </a:endParaRPr>
          </a:p>
        </p:txBody>
      </p:sp>
      <p:sp>
        <p:nvSpPr>
          <p:cNvPr id="267" name="Google Shape;267;p39"/>
          <p:cNvSpPr txBox="1"/>
          <p:nvPr/>
        </p:nvSpPr>
        <p:spPr>
          <a:xfrm>
            <a:off x="485175" y="629425"/>
            <a:ext cx="8352900" cy="865500"/>
          </a:xfrm>
          <a:prstGeom prst="rect">
            <a:avLst/>
          </a:prstGeom>
          <a:solidFill>
            <a:srgbClr val="D9EAD3"/>
          </a:solidFill>
          <a:ln>
            <a:noFill/>
          </a:ln>
        </p:spPr>
        <p:txBody>
          <a:bodyPr spcFirstLastPara="1" wrap="square" lIns="91425" tIns="91425" rIns="91425" bIns="91425" anchor="t" anchorCtr="0">
            <a:noAutofit/>
          </a:bodyPr>
          <a:lstStyle/>
          <a:p>
            <a:pPr marL="0" lvl="0" indent="0" algn="just" rtl="0">
              <a:spcBef>
                <a:spcPts val="0"/>
              </a:spcBef>
              <a:spcAft>
                <a:spcPts val="1000"/>
              </a:spcAft>
              <a:buClr>
                <a:schemeClr val="dk1"/>
              </a:buClr>
              <a:buSzPts val="1100"/>
              <a:buFont typeface="Arial"/>
              <a:buNone/>
            </a:pPr>
            <a:r>
              <a:rPr lang="lv-LV" sz="2100" b="1">
                <a:solidFill>
                  <a:schemeClr val="dk1"/>
                </a:solidFill>
                <a:latin typeface="Calibri"/>
                <a:ea typeface="Calibri"/>
                <a:cs typeface="Calibri"/>
                <a:sym typeface="Calibri"/>
              </a:rPr>
              <a:t>Visit to grassland for which </a:t>
            </a:r>
            <a:r>
              <a:rPr lang="lv-LV" sz="2100">
                <a:solidFill>
                  <a:schemeClr val="dk1"/>
                </a:solidFill>
                <a:latin typeface="Calibri"/>
                <a:ea typeface="Calibri"/>
                <a:cs typeface="Calibri"/>
                <a:sym typeface="Calibri"/>
              </a:rPr>
              <a:t>an owner/manager participant (owner/manager) has designed management plan (homework assignment).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Content</a:t>
            </a:r>
            <a:endParaRPr sz="4400" b="0" i="0" u="none" strike="noStrike" cap="none">
              <a:solidFill>
                <a:schemeClr val="dk1"/>
              </a:solidFill>
              <a:latin typeface="Calibri"/>
              <a:ea typeface="Calibri"/>
              <a:cs typeface="Calibri"/>
              <a:sym typeface="Calibri"/>
            </a:endParaRPr>
          </a:p>
        </p:txBody>
      </p:sp>
      <p:sp>
        <p:nvSpPr>
          <p:cNvPr id="273" name="Google Shape;273;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Background to the the agri-environment scheme and training in it</a:t>
            </a:r>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Training content and methods </a:t>
            </a:r>
            <a:endParaRPr/>
          </a:p>
          <a:p>
            <a:pPr marL="342900" marR="0" lvl="0" indent="-342900" algn="l" rtl="0">
              <a:lnSpc>
                <a:spcPct val="100000"/>
              </a:lnSpc>
              <a:spcBef>
                <a:spcPts val="0"/>
              </a:spcBef>
              <a:spcAft>
                <a:spcPts val="0"/>
              </a:spcAft>
              <a:buClr>
                <a:schemeClr val="dk1"/>
              </a:buClr>
              <a:buSzPts val="3200"/>
              <a:buFont typeface="Arial"/>
              <a:buChar char="•"/>
            </a:pPr>
            <a:r>
              <a:rPr lang="lv-LV" sz="3200" b="1" i="0" u="none" strike="noStrike" cap="none">
                <a:solidFill>
                  <a:schemeClr val="dk1"/>
                </a:solidFill>
                <a:latin typeface="Calibri"/>
                <a:ea typeface="Calibri"/>
                <a:cs typeface="Calibri"/>
                <a:sym typeface="Calibri"/>
              </a:rPr>
              <a:t>Results</a:t>
            </a:r>
            <a:endParaRPr sz="32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Challenges and improvements</a:t>
            </a: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1"/>
          <p:cNvSpPr txBox="1"/>
          <p:nvPr/>
        </p:nvSpPr>
        <p:spPr>
          <a:xfrm>
            <a:off x="88900" y="6124175"/>
            <a:ext cx="8598000" cy="650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a:solidFill>
                  <a:schemeClr val="dk1"/>
                </a:solidFill>
                <a:latin typeface="Calibri"/>
                <a:ea typeface="Calibri"/>
                <a:cs typeface="Calibri"/>
                <a:sym typeface="Calibri"/>
              </a:rPr>
              <a:t>Rūsiņa et al. 2016. Results of the training course «European Union's grassland habitats or species habitats» in 2016 and proposals for improvement of the course and for the development of a result-based agri-environment measure</a:t>
            </a:r>
            <a:r>
              <a:rPr lang="lv-LV"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9" name="Google Shape;279;p41"/>
          <p:cNvSpPr txBox="1">
            <a:spLocks noGrp="1"/>
          </p:cNvSpPr>
          <p:nvPr>
            <p:ph type="title"/>
          </p:nvPr>
        </p:nvSpPr>
        <p:spPr>
          <a:xfrm>
            <a:off x="457200" y="35859"/>
            <a:ext cx="8229600" cy="6499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Results and feedback</a:t>
            </a:r>
            <a:endParaRPr sz="3959" b="0" i="0" u="none" strike="noStrike" cap="none">
              <a:solidFill>
                <a:schemeClr val="dk1"/>
              </a:solidFill>
              <a:latin typeface="Calibri"/>
              <a:ea typeface="Calibri"/>
              <a:cs typeface="Calibri"/>
              <a:sym typeface="Calibri"/>
            </a:endParaRPr>
          </a:p>
        </p:txBody>
      </p:sp>
      <p:sp>
        <p:nvSpPr>
          <p:cNvPr id="280" name="Google Shape;280;p41"/>
          <p:cNvSpPr txBox="1">
            <a:spLocks noGrp="1"/>
          </p:cNvSpPr>
          <p:nvPr>
            <p:ph type="body" idx="1"/>
          </p:nvPr>
        </p:nvSpPr>
        <p:spPr>
          <a:xfrm>
            <a:off x="4135400" y="1187825"/>
            <a:ext cx="4768200" cy="457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More than 1500 farmers attended the training 2016-2018.</a:t>
            </a: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lv-LV" sz="2400" b="0" i="0" u="none" strike="noStrike" cap="none">
                <a:solidFill>
                  <a:schemeClr val="dk1"/>
                </a:solidFill>
                <a:latin typeface="Calibri"/>
                <a:ea typeface="Calibri"/>
                <a:cs typeface="Calibri"/>
                <a:sym typeface="Calibri"/>
              </a:rPr>
              <a:t>Results </a:t>
            </a:r>
            <a:r>
              <a:rPr lang="lv-LV" sz="2400"/>
              <a:t>are</a:t>
            </a:r>
            <a:r>
              <a:rPr lang="lv-LV" sz="2400" b="0" i="0" u="none" strike="noStrike" cap="none">
                <a:solidFill>
                  <a:schemeClr val="dk1"/>
                </a:solidFill>
                <a:latin typeface="Calibri"/>
                <a:ea typeface="Calibri"/>
                <a:cs typeface="Calibri"/>
                <a:sym typeface="Calibri"/>
              </a:rPr>
              <a:t> based o</a:t>
            </a:r>
            <a:r>
              <a:rPr lang="lv-LV" sz="2400"/>
              <a:t>n</a:t>
            </a:r>
            <a:r>
              <a:rPr lang="lv-LV" sz="2400" b="0" i="0" u="none" strike="noStrike" cap="none">
                <a:solidFill>
                  <a:schemeClr val="dk1"/>
                </a:solidFill>
                <a:latin typeface="Calibri"/>
                <a:ea typeface="Calibri"/>
                <a:cs typeface="Calibri"/>
                <a:sym typeface="Calibri"/>
              </a:rPr>
              <a:t> the feedback in 2016 (Rūsiņa et al. 2016): </a:t>
            </a:r>
            <a:endParaRPr sz="2400"/>
          </a:p>
          <a:p>
            <a:pPr marL="342900" marR="0" lvl="0" indent="-368300" algn="l" rtl="0">
              <a:spcBef>
                <a:spcPts val="40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several open questions to the instructors (8 of 12 persons responded); </a:t>
            </a:r>
            <a:endParaRPr sz="2400"/>
          </a:p>
          <a:p>
            <a:pPr marL="342900" marR="0" lvl="0" indent="-368300" algn="l" rtl="0">
              <a:spcBef>
                <a:spcPts val="40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anonymous questionna</a:t>
            </a:r>
            <a:r>
              <a:rPr lang="lv-LV" sz="2400"/>
              <a:t>ire</a:t>
            </a:r>
            <a:r>
              <a:rPr lang="lv-LV" sz="2400" b="0" i="0" u="none" strike="noStrike" cap="none">
                <a:solidFill>
                  <a:schemeClr val="dk1"/>
                </a:solidFill>
                <a:latin typeface="Calibri"/>
                <a:ea typeface="Calibri"/>
                <a:cs typeface="Calibri"/>
                <a:sym typeface="Calibri"/>
              </a:rPr>
              <a:t> to the farmers (500 responses from groups of 6 instructors)</a:t>
            </a:r>
            <a:endParaRPr sz="2400" b="0" i="0" u="none" strike="noStrike" cap="none">
              <a:solidFill>
                <a:schemeClr val="dk1"/>
              </a:solidFill>
              <a:latin typeface="Calibri"/>
              <a:ea typeface="Calibri"/>
              <a:cs typeface="Calibri"/>
              <a:sym typeface="Calibri"/>
            </a:endParaRPr>
          </a:p>
        </p:txBody>
      </p:sp>
      <p:pic>
        <p:nvPicPr>
          <p:cNvPr id="281" name="Google Shape;281;p41"/>
          <p:cNvPicPr preferRelativeResize="0"/>
          <p:nvPr/>
        </p:nvPicPr>
        <p:blipFill rotWithShape="1">
          <a:blip r:embed="rId3">
            <a:alphaModFix/>
          </a:blip>
          <a:srcRect/>
          <a:stretch/>
        </p:blipFill>
        <p:spPr>
          <a:xfrm>
            <a:off x="33295" y="3276600"/>
            <a:ext cx="3733800" cy="2489200"/>
          </a:xfrm>
          <a:prstGeom prst="rect">
            <a:avLst/>
          </a:prstGeom>
          <a:noFill/>
          <a:ln>
            <a:noFill/>
          </a:ln>
        </p:spPr>
      </p:pic>
      <p:pic>
        <p:nvPicPr>
          <p:cNvPr id="282" name="Google Shape;282;p41"/>
          <p:cNvPicPr preferRelativeResize="0"/>
          <p:nvPr/>
        </p:nvPicPr>
        <p:blipFill rotWithShape="1">
          <a:blip r:embed="rId4">
            <a:alphaModFix/>
          </a:blip>
          <a:srcRect/>
          <a:stretch/>
        </p:blipFill>
        <p:spPr>
          <a:xfrm>
            <a:off x="88900" y="685800"/>
            <a:ext cx="3678195" cy="24521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Content</a:t>
            </a:r>
            <a:endParaRPr sz="4400" b="0" i="0" u="none" strike="noStrike" cap="none">
              <a:solidFill>
                <a:schemeClr val="dk1"/>
              </a:solidFill>
              <a:latin typeface="Calibri"/>
              <a:ea typeface="Calibri"/>
              <a:cs typeface="Calibri"/>
              <a:sym typeface="Calibri"/>
            </a:endParaRPr>
          </a:p>
        </p:txBody>
      </p:sp>
      <p:sp>
        <p:nvSpPr>
          <p:cNvPr id="111" name="Google Shape;1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Background to the agri-environment scheme and training in it</a:t>
            </a:r>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Training content and methods </a:t>
            </a:r>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Results </a:t>
            </a:r>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Challenges and improvements</a:t>
            </a:r>
            <a:endParaRPr sz="3200" b="0" i="0" u="none" strike="noStrike" cap="none">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296025" y="304800"/>
            <a:ext cx="8847900" cy="685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r>
              <a:rPr lang="lv-LV" sz="3600" b="0" i="0" u="none" strike="noStrike" cap="none">
                <a:solidFill>
                  <a:schemeClr val="dk1"/>
                </a:solidFill>
                <a:latin typeface="Calibri"/>
                <a:ea typeface="Calibri"/>
                <a:cs typeface="Calibri"/>
                <a:sym typeface="Calibri"/>
              </a:rPr>
              <a:t>Learning </a:t>
            </a:r>
            <a:r>
              <a:rPr lang="lv-LV" sz="3600"/>
              <a:t>outcomes</a:t>
            </a:r>
            <a:r>
              <a:rPr lang="lv-LV" sz="3600" b="0" i="0" u="none" strike="noStrike" cap="none">
                <a:solidFill>
                  <a:schemeClr val="dk1"/>
                </a:solidFill>
                <a:latin typeface="Calibri"/>
                <a:ea typeface="Calibri"/>
                <a:cs typeface="Calibri"/>
                <a:sym typeface="Calibri"/>
              </a:rPr>
              <a:t>: perspective of the experts</a:t>
            </a:r>
            <a:endParaRPr sz="3600" b="0" i="0" u="none" strike="noStrike" cap="none">
              <a:solidFill>
                <a:schemeClr val="dk1"/>
              </a:solidFill>
              <a:latin typeface="Calibri"/>
              <a:ea typeface="Calibri"/>
              <a:cs typeface="Calibri"/>
              <a:sym typeface="Calibri"/>
            </a:endParaRPr>
          </a:p>
        </p:txBody>
      </p:sp>
      <p:sp>
        <p:nvSpPr>
          <p:cNvPr id="288" name="Google Shape;288;p42"/>
          <p:cNvSpPr txBox="1">
            <a:spLocks noGrp="1"/>
          </p:cNvSpPr>
          <p:nvPr>
            <p:ph type="body" idx="1"/>
          </p:nvPr>
        </p:nvSpPr>
        <p:spPr>
          <a:xfrm>
            <a:off x="533400" y="1143000"/>
            <a:ext cx="8229600" cy="54255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1"/>
              </a:buClr>
              <a:buSzPts val="2400"/>
              <a:buFont typeface="Calibri"/>
              <a:buAutoNum type="arabicPeriod"/>
            </a:pPr>
            <a:r>
              <a:rPr lang="lv-LV" sz="2400" b="1" i="0" u="none" strike="noStrike" cap="none">
                <a:solidFill>
                  <a:schemeClr val="dk1"/>
                </a:solidFill>
                <a:latin typeface="Calibri"/>
                <a:ea typeface="Calibri"/>
                <a:cs typeface="Calibri"/>
                <a:sym typeface="Calibri"/>
              </a:rPr>
              <a:t>Semi-natural grassland management plan</a:t>
            </a:r>
            <a:endParaRPr sz="2400"/>
          </a:p>
          <a:p>
            <a:pPr marL="457200" marR="0" lvl="0" indent="-381000" algn="just" rtl="0">
              <a:spcBef>
                <a:spcPts val="600"/>
              </a:spcBef>
              <a:spcAft>
                <a:spcPts val="0"/>
              </a:spcAft>
              <a:buClr>
                <a:schemeClr val="dk1"/>
              </a:buClr>
              <a:buSzPts val="2400"/>
              <a:buFont typeface="Calibri"/>
              <a:buChar char="●"/>
            </a:pPr>
            <a:r>
              <a:rPr lang="lv-LV" sz="2400"/>
              <a:t>30 % of the plans were well done with sufficient detail</a:t>
            </a:r>
            <a:endParaRPr sz="2400"/>
          </a:p>
          <a:p>
            <a:pPr marL="457200" marR="0" lvl="0" indent="-381000" algn="just" rtl="0">
              <a:spcBef>
                <a:spcPts val="1000"/>
              </a:spcBef>
              <a:spcAft>
                <a:spcPts val="0"/>
              </a:spcAft>
              <a:buClr>
                <a:schemeClr val="dk1"/>
              </a:buClr>
              <a:buSzPts val="2400"/>
              <a:buFont typeface="Calibri"/>
              <a:buChar char="●"/>
            </a:pPr>
            <a:r>
              <a:rPr lang="lv-LV" sz="2400"/>
              <a:t>7</a:t>
            </a:r>
            <a:r>
              <a:rPr lang="lv-LV" sz="2400" b="0" i="0" u="none" strike="noStrike" cap="none">
                <a:solidFill>
                  <a:schemeClr val="dk1"/>
                </a:solidFill>
                <a:latin typeface="Calibri"/>
                <a:ea typeface="Calibri"/>
                <a:cs typeface="Calibri"/>
                <a:sym typeface="Calibri"/>
              </a:rPr>
              <a:t>0 % of the submitted management plans were incomplete</a:t>
            </a:r>
            <a:r>
              <a:rPr lang="lv-LV" sz="2400"/>
              <a:t>:</a:t>
            </a:r>
            <a:endParaRPr sz="2400"/>
          </a:p>
          <a:p>
            <a:pPr marL="914400" marR="0" lvl="1" indent="-342900" algn="just" rtl="0">
              <a:spcBef>
                <a:spcPts val="1000"/>
              </a:spcBef>
              <a:spcAft>
                <a:spcPts val="0"/>
              </a:spcAft>
              <a:buClr>
                <a:schemeClr val="dk1"/>
              </a:buClr>
              <a:buSzPts val="1800"/>
              <a:buFont typeface="Calibri"/>
              <a:buChar char="○"/>
            </a:pPr>
            <a:r>
              <a:rPr lang="lv-LV" sz="1800"/>
              <a:t>30 % did not contain information about habitat type of their grassland)</a:t>
            </a:r>
            <a:endParaRPr sz="1800"/>
          </a:p>
          <a:p>
            <a:pPr marL="914400" marR="0" lvl="1" indent="-342900" algn="just" rtl="0">
              <a:spcBef>
                <a:spcPts val="1000"/>
              </a:spcBef>
              <a:spcAft>
                <a:spcPts val="0"/>
              </a:spcAft>
              <a:buSzPts val="1800"/>
              <a:buChar char="○"/>
            </a:pPr>
            <a:r>
              <a:rPr lang="lv-LV" sz="1800"/>
              <a:t>Many management plans contained controversial information. e.g. ex-arable land in need of restoration lacked restoration actions in the plans. </a:t>
            </a:r>
            <a:endParaRPr sz="1800"/>
          </a:p>
          <a:p>
            <a:pPr marL="457200" marR="0" lvl="0" indent="-381000" algn="just" rtl="0">
              <a:spcBef>
                <a:spcPts val="1000"/>
              </a:spcBef>
              <a:spcAft>
                <a:spcPts val="0"/>
              </a:spcAft>
              <a:buSzPts val="2400"/>
              <a:buChar char="●"/>
            </a:pPr>
            <a:r>
              <a:rPr lang="lv-LV" sz="2400" b="0" i="0" u="none" strike="noStrike" cap="none">
                <a:solidFill>
                  <a:schemeClr val="dk1"/>
                </a:solidFill>
                <a:latin typeface="Calibri"/>
                <a:ea typeface="Calibri"/>
                <a:cs typeface="Calibri"/>
                <a:sym typeface="Calibri"/>
              </a:rPr>
              <a:t>Some participants asked for, but did n</a:t>
            </a:r>
            <a:r>
              <a:rPr lang="lv-LV" sz="2400"/>
              <a:t>ot receive,</a:t>
            </a:r>
            <a:r>
              <a:rPr lang="lv-LV" sz="2400" b="0" i="0" u="none" strike="noStrike" cap="none">
                <a:solidFill>
                  <a:schemeClr val="dk1"/>
                </a:solidFill>
                <a:latin typeface="Calibri"/>
                <a:ea typeface="Calibri"/>
                <a:cs typeface="Calibri"/>
                <a:sym typeface="Calibri"/>
              </a:rPr>
              <a:t> advice from the advisors of the local office of the Latvian Rural Advisory and Training Centre. </a:t>
            </a:r>
            <a:endParaRPr sz="2400"/>
          </a:p>
          <a:p>
            <a:pPr marL="457200" marR="0" lvl="0" indent="-381000" algn="just" rtl="0">
              <a:spcBef>
                <a:spcPts val="1000"/>
              </a:spcBef>
              <a:spcAft>
                <a:spcPts val="1000"/>
              </a:spcAft>
              <a:buSzPts val="2400"/>
              <a:buChar char="●"/>
            </a:pPr>
            <a:r>
              <a:rPr lang="lv-LV" sz="2400" b="0" i="0" u="none" strike="noStrike" cap="none">
                <a:solidFill>
                  <a:schemeClr val="dk1"/>
                </a:solidFill>
                <a:latin typeface="Calibri"/>
                <a:ea typeface="Calibri"/>
                <a:cs typeface="Calibri"/>
                <a:sym typeface="Calibri"/>
              </a:rPr>
              <a:t>Several participants recognis</a:t>
            </a:r>
            <a:r>
              <a:rPr lang="lv-LV" sz="2400"/>
              <a:t>ed</a:t>
            </a:r>
            <a:r>
              <a:rPr lang="lv-LV" sz="2400" b="0" i="0" u="none" strike="noStrike" cap="none">
                <a:solidFill>
                  <a:schemeClr val="dk1"/>
                </a:solidFill>
                <a:latin typeface="Calibri"/>
                <a:ea typeface="Calibri"/>
                <a:cs typeface="Calibri"/>
                <a:sym typeface="Calibri"/>
              </a:rPr>
              <a:t> problems in their grassland but, in order to avoid potential penalties, did not propose management solutions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43"/>
          <p:cNvPicPr preferRelativeResize="0"/>
          <p:nvPr/>
        </p:nvPicPr>
        <p:blipFill rotWithShape="1">
          <a:blip r:embed="rId3">
            <a:alphaModFix/>
          </a:blip>
          <a:srcRect t="6232" r="17742" b="8204"/>
          <a:stretch/>
        </p:blipFill>
        <p:spPr>
          <a:xfrm rot="5400000">
            <a:off x="5297027" y="195197"/>
            <a:ext cx="2981195" cy="4267200"/>
          </a:xfrm>
          <a:prstGeom prst="rect">
            <a:avLst/>
          </a:prstGeom>
          <a:noFill/>
          <a:ln>
            <a:noFill/>
          </a:ln>
        </p:spPr>
      </p:pic>
      <p:pic>
        <p:nvPicPr>
          <p:cNvPr id="294" name="Google Shape;294;p43"/>
          <p:cNvPicPr preferRelativeResize="0"/>
          <p:nvPr/>
        </p:nvPicPr>
        <p:blipFill rotWithShape="1">
          <a:blip r:embed="rId4">
            <a:alphaModFix/>
          </a:blip>
          <a:srcRect b="36666"/>
          <a:stretch/>
        </p:blipFill>
        <p:spPr>
          <a:xfrm>
            <a:off x="4724400" y="3073400"/>
            <a:ext cx="4196824" cy="3657600"/>
          </a:xfrm>
          <a:prstGeom prst="rect">
            <a:avLst/>
          </a:prstGeom>
          <a:noFill/>
          <a:ln>
            <a:noFill/>
          </a:ln>
        </p:spPr>
      </p:pic>
      <p:sp>
        <p:nvSpPr>
          <p:cNvPr id="295" name="Google Shape;295;p43"/>
          <p:cNvSpPr txBox="1"/>
          <p:nvPr/>
        </p:nvSpPr>
        <p:spPr>
          <a:xfrm>
            <a:off x="5791200" y="152400"/>
            <a:ext cx="3245872" cy="40011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Submitted incomplete plans</a:t>
            </a:r>
            <a:endParaRPr sz="2000">
              <a:solidFill>
                <a:schemeClr val="dk1"/>
              </a:solidFill>
              <a:latin typeface="Calibri"/>
              <a:ea typeface="Calibri"/>
              <a:cs typeface="Calibri"/>
              <a:sym typeface="Calibri"/>
            </a:endParaRPr>
          </a:p>
        </p:txBody>
      </p:sp>
      <p:pic>
        <p:nvPicPr>
          <p:cNvPr id="296" name="Google Shape;296;p43"/>
          <p:cNvPicPr preferRelativeResize="0"/>
          <p:nvPr/>
        </p:nvPicPr>
        <p:blipFill rotWithShape="1">
          <a:blip r:embed="rId5">
            <a:alphaModFix/>
          </a:blip>
          <a:srcRect/>
          <a:stretch/>
        </p:blipFill>
        <p:spPr>
          <a:xfrm>
            <a:off x="304800" y="1824916"/>
            <a:ext cx="4076560" cy="4918784"/>
          </a:xfrm>
          <a:prstGeom prst="rect">
            <a:avLst/>
          </a:prstGeom>
          <a:noFill/>
          <a:ln>
            <a:noFill/>
          </a:ln>
        </p:spPr>
      </p:pic>
      <p:sp>
        <p:nvSpPr>
          <p:cNvPr id="297" name="Google Shape;297;p43"/>
          <p:cNvSpPr txBox="1"/>
          <p:nvPr/>
        </p:nvSpPr>
        <p:spPr>
          <a:xfrm>
            <a:off x="228600" y="299590"/>
            <a:ext cx="4425424"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600">
                <a:solidFill>
                  <a:schemeClr val="dk1"/>
                </a:solidFill>
                <a:latin typeface="Calibri"/>
                <a:ea typeface="Calibri"/>
                <a:cs typeface="Calibri"/>
                <a:sym typeface="Calibri"/>
              </a:rPr>
              <a:t>Example of an incomplete plan. About 70 % plans were incomplete, farmers did not manage to fill-in even basic data about their grassland (habitat type, area etc.)</a:t>
            </a:r>
            <a:endParaRPr sz="1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p:nvPr/>
        </p:nvSpPr>
        <p:spPr>
          <a:xfrm>
            <a:off x="5638800" y="65132"/>
            <a:ext cx="3124200" cy="40011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Submitted completed plans</a:t>
            </a:r>
            <a:endParaRPr sz="2000">
              <a:solidFill>
                <a:schemeClr val="dk1"/>
              </a:solidFill>
              <a:latin typeface="Calibri"/>
              <a:ea typeface="Calibri"/>
              <a:cs typeface="Calibri"/>
              <a:sym typeface="Calibri"/>
            </a:endParaRPr>
          </a:p>
        </p:txBody>
      </p:sp>
      <p:sp>
        <p:nvSpPr>
          <p:cNvPr id="303" name="Google Shape;303;p44"/>
          <p:cNvSpPr txBox="1"/>
          <p:nvPr/>
        </p:nvSpPr>
        <p:spPr>
          <a:xfrm>
            <a:off x="148460" y="142077"/>
            <a:ext cx="44254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800">
                <a:solidFill>
                  <a:schemeClr val="dk1"/>
                </a:solidFill>
                <a:latin typeface="Calibri"/>
                <a:ea typeface="Calibri"/>
                <a:cs typeface="Calibri"/>
                <a:sym typeface="Calibri"/>
              </a:rPr>
              <a:t>Example of a detailed plan. About 30 % plans were elaborated well and in detail</a:t>
            </a:r>
            <a:endParaRPr sz="1800">
              <a:solidFill>
                <a:schemeClr val="dk1"/>
              </a:solidFill>
              <a:latin typeface="Calibri"/>
              <a:ea typeface="Calibri"/>
              <a:cs typeface="Calibri"/>
              <a:sym typeface="Calibri"/>
            </a:endParaRPr>
          </a:p>
        </p:txBody>
      </p:sp>
      <p:pic>
        <p:nvPicPr>
          <p:cNvPr id="304" name="Google Shape;304;p44"/>
          <p:cNvPicPr preferRelativeResize="0"/>
          <p:nvPr/>
        </p:nvPicPr>
        <p:blipFill rotWithShape="1">
          <a:blip r:embed="rId3">
            <a:alphaModFix/>
          </a:blip>
          <a:srcRect/>
          <a:stretch/>
        </p:blipFill>
        <p:spPr>
          <a:xfrm>
            <a:off x="123760" y="1075730"/>
            <a:ext cx="4343400" cy="5047125"/>
          </a:xfrm>
          <a:prstGeom prst="rect">
            <a:avLst/>
          </a:prstGeom>
          <a:noFill/>
          <a:ln>
            <a:noFill/>
          </a:ln>
        </p:spPr>
      </p:pic>
      <p:pic>
        <p:nvPicPr>
          <p:cNvPr id="305" name="Google Shape;305;p44"/>
          <p:cNvPicPr preferRelativeResize="0"/>
          <p:nvPr/>
        </p:nvPicPr>
        <p:blipFill rotWithShape="1">
          <a:blip r:embed="rId4">
            <a:alphaModFix/>
          </a:blip>
          <a:srcRect/>
          <a:stretch/>
        </p:blipFill>
        <p:spPr>
          <a:xfrm>
            <a:off x="4221168" y="552510"/>
            <a:ext cx="2926268" cy="4636692"/>
          </a:xfrm>
          <a:prstGeom prst="rect">
            <a:avLst/>
          </a:prstGeom>
          <a:noFill/>
          <a:ln>
            <a:noFill/>
          </a:ln>
        </p:spPr>
      </p:pic>
      <p:pic>
        <p:nvPicPr>
          <p:cNvPr id="306" name="Google Shape;306;p44"/>
          <p:cNvPicPr preferRelativeResize="0"/>
          <p:nvPr/>
        </p:nvPicPr>
        <p:blipFill rotWithShape="1">
          <a:blip r:embed="rId5">
            <a:alphaModFix/>
          </a:blip>
          <a:srcRect/>
          <a:stretch/>
        </p:blipFill>
        <p:spPr>
          <a:xfrm>
            <a:off x="6461760" y="2667000"/>
            <a:ext cx="2682240" cy="4191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5"/>
          <p:cNvSpPr txBox="1">
            <a:spLocks noGrp="1"/>
          </p:cNvSpPr>
          <p:nvPr>
            <p:ph type="title"/>
          </p:nvPr>
        </p:nvSpPr>
        <p:spPr>
          <a:xfrm>
            <a:off x="296025" y="304800"/>
            <a:ext cx="8683500" cy="63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r>
              <a:rPr lang="lv-LV" sz="3600" b="0" i="0" u="none" strike="noStrike" cap="none">
                <a:solidFill>
                  <a:schemeClr val="dk1"/>
                </a:solidFill>
                <a:latin typeface="Calibri"/>
                <a:ea typeface="Calibri"/>
                <a:cs typeface="Calibri"/>
                <a:sym typeface="Calibri"/>
              </a:rPr>
              <a:t>Learning </a:t>
            </a:r>
            <a:r>
              <a:rPr lang="lv-LV" sz="3600"/>
              <a:t>outcomes</a:t>
            </a:r>
            <a:r>
              <a:rPr lang="lv-LV" sz="3600" b="0" i="0" u="none" strike="noStrike" cap="none">
                <a:solidFill>
                  <a:schemeClr val="dk1"/>
                </a:solidFill>
                <a:latin typeface="Calibri"/>
                <a:ea typeface="Calibri"/>
                <a:cs typeface="Calibri"/>
                <a:sym typeface="Calibri"/>
              </a:rPr>
              <a:t>: perspective of the experts</a:t>
            </a:r>
            <a:endParaRPr sz="3600" b="0" i="0" u="none" strike="noStrike" cap="none">
              <a:solidFill>
                <a:schemeClr val="dk1"/>
              </a:solidFill>
              <a:latin typeface="Calibri"/>
              <a:ea typeface="Calibri"/>
              <a:cs typeface="Calibri"/>
              <a:sym typeface="Calibri"/>
            </a:endParaRPr>
          </a:p>
        </p:txBody>
      </p:sp>
      <p:sp>
        <p:nvSpPr>
          <p:cNvPr id="312" name="Google Shape;312;p45"/>
          <p:cNvSpPr txBox="1">
            <a:spLocks noGrp="1"/>
          </p:cNvSpPr>
          <p:nvPr>
            <p:ph type="body" idx="1"/>
          </p:nvPr>
        </p:nvSpPr>
        <p:spPr>
          <a:xfrm>
            <a:off x="457200" y="1041925"/>
            <a:ext cx="8342400" cy="563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lv-LV" sz="2400" b="1" i="0" u="none" strike="noStrike" cap="none">
                <a:solidFill>
                  <a:schemeClr val="dk1"/>
                </a:solidFill>
                <a:latin typeface="Calibri"/>
                <a:ea typeface="Calibri"/>
                <a:cs typeface="Calibri"/>
                <a:sym typeface="Calibri"/>
              </a:rPr>
              <a:t>2. Attitudes</a:t>
            </a:r>
            <a:endParaRPr sz="2400" b="1" i="0" u="none" strike="noStrike" cap="none">
              <a:solidFill>
                <a:schemeClr val="dk1"/>
              </a:solidFill>
              <a:latin typeface="Calibri"/>
              <a:ea typeface="Calibri"/>
              <a:cs typeface="Calibri"/>
              <a:sym typeface="Calibri"/>
            </a:endParaRPr>
          </a:p>
          <a:p>
            <a:pPr marL="0" marR="0" lvl="0" indent="0" algn="l" rtl="0">
              <a:spcBef>
                <a:spcPts val="800"/>
              </a:spcBef>
              <a:spcAft>
                <a:spcPts val="0"/>
              </a:spcAft>
              <a:buClr>
                <a:schemeClr val="dk1"/>
              </a:buClr>
              <a:buSzPts val="1600"/>
              <a:buFont typeface="Arial"/>
              <a:buNone/>
            </a:pPr>
            <a:r>
              <a:rPr lang="lv-LV" sz="2200" b="1"/>
              <a:t>Improved </a:t>
            </a:r>
            <a:r>
              <a:rPr lang="lv-LV" sz="2200" b="1" i="0" u="none" strike="noStrike" cap="none">
                <a:solidFill>
                  <a:schemeClr val="dk1"/>
                </a:solidFill>
                <a:latin typeface="Calibri"/>
                <a:ea typeface="Calibri"/>
                <a:cs typeface="Calibri"/>
                <a:sym typeface="Calibri"/>
              </a:rPr>
              <a:t>towards the scheme and semi-natural grasslands</a:t>
            </a:r>
            <a:endParaRPr sz="2200" b="1" i="0" u="none" strike="noStrike" cap="none">
              <a:solidFill>
                <a:schemeClr val="dk1"/>
              </a:solidFill>
              <a:latin typeface="Calibri"/>
              <a:ea typeface="Calibri"/>
              <a:cs typeface="Calibri"/>
              <a:sym typeface="Calibri"/>
            </a:endParaRPr>
          </a:p>
          <a:p>
            <a:pPr marL="457200" marR="0" lvl="0" indent="-342900" algn="l" rtl="0">
              <a:spcBef>
                <a:spcPts val="800"/>
              </a:spcBef>
              <a:spcAft>
                <a:spcPts val="0"/>
              </a:spcAft>
              <a:buSzPts val="1800"/>
              <a:buChar char="•"/>
            </a:pPr>
            <a:r>
              <a:rPr lang="lv-LV" sz="1800"/>
              <a:t>M</a:t>
            </a:r>
            <a:r>
              <a:rPr lang="lv-LV" sz="1800" b="0" i="0" u="none" strike="noStrike" cap="none">
                <a:solidFill>
                  <a:schemeClr val="dk1"/>
                </a:solidFill>
                <a:latin typeface="Calibri"/>
                <a:ea typeface="Calibri"/>
                <a:cs typeface="Calibri"/>
                <a:sym typeface="Calibri"/>
              </a:rPr>
              <a:t>ajority of participants</a:t>
            </a:r>
            <a:r>
              <a:rPr lang="lv-LV" sz="1800"/>
              <a:t> were interested &amp; participated; </a:t>
            </a:r>
            <a:endParaRPr sz="1800"/>
          </a:p>
          <a:p>
            <a:pPr marL="457200" marR="0" lvl="0" indent="-342900" algn="l" rtl="0">
              <a:spcBef>
                <a:spcPts val="0"/>
              </a:spcBef>
              <a:spcAft>
                <a:spcPts val="0"/>
              </a:spcAft>
              <a:buSzPts val="1800"/>
              <a:buChar char="•"/>
            </a:pPr>
            <a:r>
              <a:rPr lang="lv-LV" sz="1800"/>
              <a:t>Sceptics developed positive views toward scheme;</a:t>
            </a:r>
            <a:endParaRPr sz="1800"/>
          </a:p>
          <a:p>
            <a:pPr marL="457200" marR="0" lvl="0" indent="-342900" algn="l" rtl="0">
              <a:spcBef>
                <a:spcPts val="0"/>
              </a:spcBef>
              <a:spcAft>
                <a:spcPts val="0"/>
              </a:spcAft>
              <a:buSzPts val="1800"/>
              <a:buChar char="•"/>
            </a:pPr>
            <a:r>
              <a:rPr lang="lv-LV" sz="1800"/>
              <a:t>Knowledge developed, including for best practices. </a:t>
            </a:r>
            <a:endParaRPr sz="1800"/>
          </a:p>
          <a:p>
            <a:pPr marL="0" marR="0" lvl="0" indent="0" algn="l" rtl="0">
              <a:spcBef>
                <a:spcPts val="800"/>
              </a:spcBef>
              <a:spcAft>
                <a:spcPts val="0"/>
              </a:spcAft>
              <a:buNone/>
            </a:pPr>
            <a:r>
              <a:rPr lang="lv-LV" sz="2200" b="1" i="0" u="none" strike="noStrike" cap="none">
                <a:solidFill>
                  <a:schemeClr val="dk1"/>
                </a:solidFill>
                <a:latin typeface="Calibri"/>
                <a:ea typeface="Calibri"/>
                <a:cs typeface="Calibri"/>
                <a:sym typeface="Calibri"/>
              </a:rPr>
              <a:t>Farmers are looking forward to the result-oriented approach</a:t>
            </a:r>
            <a:endParaRPr sz="2200" b="1" i="0" u="none" strike="noStrike" cap="none">
              <a:solidFill>
                <a:schemeClr val="dk1"/>
              </a:solidFill>
              <a:latin typeface="Calibri"/>
              <a:ea typeface="Calibri"/>
              <a:cs typeface="Calibri"/>
              <a:sym typeface="Calibri"/>
            </a:endParaRPr>
          </a:p>
          <a:p>
            <a:pPr marL="457200" marR="0" lvl="0" indent="-342900" algn="l" rtl="0">
              <a:spcBef>
                <a:spcPts val="800"/>
              </a:spcBef>
              <a:spcAft>
                <a:spcPts val="0"/>
              </a:spcAft>
              <a:buClr>
                <a:schemeClr val="dk1"/>
              </a:buClr>
              <a:buSzPts val="1800"/>
              <a:buFont typeface="Calibri"/>
              <a:buChar char="•"/>
            </a:pPr>
            <a:r>
              <a:rPr lang="lv-LV" sz="1800"/>
              <a:t>S</a:t>
            </a:r>
            <a:r>
              <a:rPr lang="lv-LV" sz="1800" b="0" i="0" u="none" strike="noStrike" cap="none">
                <a:solidFill>
                  <a:schemeClr val="dk1"/>
                </a:solidFill>
                <a:latin typeface="Calibri"/>
                <a:ea typeface="Calibri"/>
                <a:cs typeface="Calibri"/>
                <a:sym typeface="Calibri"/>
              </a:rPr>
              <a:t>everal participants said that they had parcels with </a:t>
            </a:r>
            <a:r>
              <a:rPr lang="lv-LV" sz="1800"/>
              <a:t>“</a:t>
            </a:r>
            <a:r>
              <a:rPr lang="lv-LV" sz="1800" b="0" i="0" u="none" strike="noStrike" cap="none">
                <a:solidFill>
                  <a:schemeClr val="dk1"/>
                </a:solidFill>
                <a:latin typeface="Calibri"/>
                <a:ea typeface="Calibri"/>
                <a:cs typeface="Calibri"/>
                <a:sym typeface="Calibri"/>
              </a:rPr>
              <a:t>all the right flowers”</a:t>
            </a:r>
            <a:r>
              <a:rPr lang="lv-LV" sz="1800"/>
              <a:t>, need </a:t>
            </a:r>
            <a:r>
              <a:rPr lang="lv-LV" sz="1800" b="0" i="0" u="none" strike="noStrike" cap="none">
                <a:solidFill>
                  <a:schemeClr val="dk1"/>
                </a:solidFill>
                <a:latin typeface="Calibri"/>
                <a:ea typeface="Calibri"/>
                <a:cs typeface="Calibri"/>
                <a:sym typeface="Calibri"/>
              </a:rPr>
              <a:t>only to resume management. </a:t>
            </a:r>
            <a:endParaRPr sz="1800" b="0" i="0" u="none" strike="noStrike" cap="none">
              <a:solidFill>
                <a:schemeClr val="dk1"/>
              </a:solidFill>
              <a:latin typeface="Calibri"/>
              <a:ea typeface="Calibri"/>
              <a:cs typeface="Calibri"/>
              <a:sym typeface="Calibri"/>
            </a:endParaRPr>
          </a:p>
          <a:p>
            <a:pPr marL="457200" marR="0" lvl="0" indent="-342900" algn="l" rtl="0">
              <a:spcBef>
                <a:spcPts val="800"/>
              </a:spcBef>
              <a:spcAft>
                <a:spcPts val="0"/>
              </a:spcAft>
              <a:buClr>
                <a:schemeClr val="dk1"/>
              </a:buClr>
              <a:buSzPts val="1800"/>
              <a:buFont typeface="Calibri"/>
              <a:buChar char="•"/>
            </a:pPr>
            <a:r>
              <a:rPr lang="lv-LV" sz="1800" b="0" i="0" u="none" strike="noStrike" cap="none">
                <a:solidFill>
                  <a:schemeClr val="dk1"/>
                </a:solidFill>
                <a:latin typeface="Calibri"/>
                <a:ea typeface="Calibri"/>
                <a:cs typeface="Calibri"/>
                <a:sym typeface="Calibri"/>
              </a:rPr>
              <a:t>Some </a:t>
            </a:r>
            <a:r>
              <a:rPr lang="lv-LV" sz="1800"/>
              <a:t>are thinking of </a:t>
            </a:r>
            <a:r>
              <a:rPr lang="lv-LV" sz="1800" b="0" i="0" u="none" strike="noStrike" cap="none">
                <a:solidFill>
                  <a:schemeClr val="dk1"/>
                </a:solidFill>
                <a:latin typeface="Calibri"/>
                <a:ea typeface="Calibri"/>
                <a:cs typeface="Calibri"/>
                <a:sym typeface="Calibri"/>
              </a:rPr>
              <a:t>keeping their grasslands instead of ploughing them up. </a:t>
            </a:r>
            <a:endParaRPr sz="1800" b="0" i="0" u="none" strike="noStrike" cap="none">
              <a:solidFill>
                <a:schemeClr val="dk1"/>
              </a:solidFill>
              <a:latin typeface="Calibri"/>
              <a:ea typeface="Calibri"/>
              <a:cs typeface="Calibri"/>
              <a:sym typeface="Calibri"/>
            </a:endParaRPr>
          </a:p>
          <a:p>
            <a:pPr marL="457200" marR="0" lvl="0" indent="-342900" algn="l" rtl="0">
              <a:spcBef>
                <a:spcPts val="800"/>
              </a:spcBef>
              <a:spcAft>
                <a:spcPts val="0"/>
              </a:spcAft>
              <a:buClr>
                <a:schemeClr val="dk1"/>
              </a:buClr>
              <a:buSzPts val="1800"/>
              <a:buFont typeface="Calibri"/>
              <a:buChar char="•"/>
            </a:pPr>
            <a:r>
              <a:rPr lang="lv-LV" sz="1800" b="0" i="0" u="none" strike="noStrike" cap="none">
                <a:solidFill>
                  <a:schemeClr val="dk1"/>
                </a:solidFill>
                <a:latin typeface="Calibri"/>
                <a:ea typeface="Calibri"/>
                <a:cs typeface="Calibri"/>
                <a:sym typeface="Calibri"/>
              </a:rPr>
              <a:t>One </a:t>
            </a:r>
            <a:r>
              <a:rPr lang="lv-LV" sz="1800"/>
              <a:t>said </a:t>
            </a:r>
            <a:r>
              <a:rPr lang="lv-LV" sz="1800" b="0" i="0" u="none" strike="noStrike" cap="none">
                <a:solidFill>
                  <a:schemeClr val="dk1"/>
                </a:solidFill>
                <a:latin typeface="Calibri"/>
                <a:ea typeface="Calibri"/>
                <a:cs typeface="Calibri"/>
                <a:sym typeface="Calibri"/>
              </a:rPr>
              <a:t>he had “done the rules as Rural Support Service demanded” and </a:t>
            </a:r>
            <a:r>
              <a:rPr lang="lv-LV" sz="1800" i="0" u="none" strike="noStrike" cap="none">
                <a:solidFill>
                  <a:schemeClr val="dk1"/>
                </a:solidFill>
              </a:rPr>
              <a:t>“Where were you to tell me that I had done everything for all these 10 years to ruin the grassland?” </a:t>
            </a:r>
            <a:endParaRPr sz="1800" i="0" u="none" strike="noStrike" cap="none">
              <a:solidFill>
                <a:schemeClr val="dk1"/>
              </a:solidFill>
            </a:endParaRPr>
          </a:p>
          <a:p>
            <a:pPr marL="457200" marR="0" lvl="0" indent="-342900" algn="l" rtl="0">
              <a:spcBef>
                <a:spcPts val="800"/>
              </a:spcBef>
              <a:spcAft>
                <a:spcPts val="0"/>
              </a:spcAft>
              <a:buClr>
                <a:schemeClr val="dk1"/>
              </a:buClr>
              <a:buSzPts val="1800"/>
              <a:buFont typeface="Calibri"/>
              <a:buChar char="•"/>
            </a:pPr>
            <a:r>
              <a:rPr lang="lv-LV" sz="1800"/>
              <a:t>Prior to the training, m</a:t>
            </a:r>
            <a:r>
              <a:rPr lang="lv-LV" sz="1800" b="0" i="0" u="none" strike="noStrike" cap="none">
                <a:solidFill>
                  <a:schemeClr val="dk1"/>
                </a:solidFill>
                <a:latin typeface="Calibri"/>
                <a:ea typeface="Calibri"/>
                <a:cs typeface="Calibri"/>
                <a:sym typeface="Calibri"/>
              </a:rPr>
              <a:t>ost farmers </a:t>
            </a:r>
            <a:r>
              <a:rPr lang="lv-LV" sz="1800"/>
              <a:t>had not thought </a:t>
            </a:r>
            <a:r>
              <a:rPr lang="lv-LV" sz="1800" b="0" i="0" u="none" strike="noStrike" cap="none">
                <a:solidFill>
                  <a:schemeClr val="dk1"/>
                </a:solidFill>
                <a:latin typeface="Calibri"/>
                <a:ea typeface="Calibri"/>
                <a:cs typeface="Calibri"/>
                <a:sym typeface="Calibri"/>
              </a:rPr>
              <a:t>about grassland as</a:t>
            </a:r>
            <a:r>
              <a:rPr lang="lv-LV" sz="1800"/>
              <a:t> </a:t>
            </a:r>
            <a:r>
              <a:rPr lang="lv-LV" sz="1800" b="0" i="0" u="none" strike="noStrike" cap="none">
                <a:solidFill>
                  <a:schemeClr val="dk1"/>
                </a:solidFill>
                <a:latin typeface="Calibri"/>
                <a:ea typeface="Calibri"/>
                <a:cs typeface="Calibri"/>
                <a:sym typeface="Calibri"/>
              </a:rPr>
              <a:t>habitat for “insects, flowers and birds». </a:t>
            </a:r>
            <a:endParaRPr sz="1800"/>
          </a:p>
          <a:p>
            <a:pPr marL="0" marR="0" lvl="0" indent="0" algn="l" rtl="0">
              <a:spcBef>
                <a:spcPts val="800"/>
              </a:spcBef>
              <a:spcAft>
                <a:spcPts val="0"/>
              </a:spcAft>
              <a:buClr>
                <a:schemeClr val="dk1"/>
              </a:buClr>
              <a:buSzPts val="1600"/>
              <a:buFont typeface="Arial"/>
              <a:buNone/>
            </a:pPr>
            <a:r>
              <a:rPr lang="lv-LV" sz="2200" b="1"/>
              <a:t>E</a:t>
            </a:r>
            <a:r>
              <a:rPr lang="lv-LV" sz="2200" b="1" i="0" u="none" strike="noStrike" cap="none">
                <a:solidFill>
                  <a:schemeClr val="dk1"/>
                </a:solidFill>
              </a:rPr>
              <a:t>ach group had individuals who were not satisfied</a:t>
            </a:r>
            <a:r>
              <a:rPr lang="lv-LV" sz="1600" b="1"/>
              <a:t> </a:t>
            </a:r>
            <a:endParaRPr sz="1600" b="1"/>
          </a:p>
          <a:p>
            <a:pPr marL="457200" marR="0" lvl="0" indent="-342900" algn="l" rtl="0">
              <a:spcBef>
                <a:spcPts val="800"/>
              </a:spcBef>
              <a:spcAft>
                <a:spcPts val="0"/>
              </a:spcAft>
              <a:buSzPts val="1800"/>
              <a:buChar char="•"/>
            </a:pPr>
            <a:r>
              <a:rPr lang="lv-LV" sz="1800"/>
              <a:t>Mainly due to having </a:t>
            </a:r>
            <a:r>
              <a:rPr lang="lv-LV" sz="1800" b="0" i="0" u="none" strike="noStrike" cap="none">
                <a:solidFill>
                  <a:schemeClr val="dk1"/>
                </a:solidFill>
                <a:latin typeface="Calibri"/>
                <a:ea typeface="Calibri"/>
                <a:cs typeface="Calibri"/>
                <a:sym typeface="Calibri"/>
              </a:rPr>
              <a:t>small parcel(s)</a:t>
            </a:r>
            <a:r>
              <a:rPr lang="lv-LV" sz="1800"/>
              <a:t> with maintenance costs exceeding </a:t>
            </a:r>
            <a:r>
              <a:rPr lang="lv-LV" sz="1800" b="0" i="0" u="none" strike="noStrike" cap="none">
                <a:solidFill>
                  <a:schemeClr val="dk1"/>
                </a:solidFill>
                <a:latin typeface="Calibri"/>
                <a:ea typeface="Calibri"/>
                <a:cs typeface="Calibri"/>
                <a:sym typeface="Calibri"/>
              </a:rPr>
              <a:t>payment.</a:t>
            </a:r>
            <a:endParaRPr sz="1800" b="0" i="0" u="none" strike="noStrike" cap="none">
              <a:solidFill>
                <a:schemeClr val="dk1"/>
              </a:solidFill>
              <a:latin typeface="Calibri"/>
              <a:ea typeface="Calibri"/>
              <a:cs typeface="Calibri"/>
              <a:sym typeface="Calibri"/>
            </a:endParaRPr>
          </a:p>
          <a:p>
            <a:pPr marL="400050" marR="0" lvl="1" indent="0" algn="l" rtl="0">
              <a:spcBef>
                <a:spcPts val="28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a:spLocks noGrp="1"/>
          </p:cNvSpPr>
          <p:nvPr>
            <p:ph type="body" idx="1"/>
          </p:nvPr>
        </p:nvSpPr>
        <p:spPr>
          <a:xfrm>
            <a:off x="533400" y="944550"/>
            <a:ext cx="8229600" cy="5768700"/>
          </a:xfrm>
          <a:prstGeom prst="rect">
            <a:avLst/>
          </a:prstGeom>
          <a:noFill/>
          <a:ln>
            <a:noFill/>
          </a:ln>
        </p:spPr>
        <p:txBody>
          <a:bodyPr spcFirstLastPara="1" wrap="square" lIns="91425" tIns="45700" rIns="91425" bIns="45700" anchor="t" anchorCtr="0">
            <a:noAutofit/>
          </a:bodyPr>
          <a:lstStyle/>
          <a:p>
            <a:pPr marL="400050" marR="0" lvl="1" indent="0" algn="l" rtl="0">
              <a:lnSpc>
                <a:spcPct val="80000"/>
              </a:lnSpc>
              <a:spcBef>
                <a:spcPts val="0"/>
              </a:spcBef>
              <a:spcAft>
                <a:spcPts val="0"/>
              </a:spcAft>
              <a:buClr>
                <a:schemeClr val="dk1"/>
              </a:buClr>
              <a:buSzPts val="700"/>
              <a:buFont typeface="Arial"/>
              <a:buNone/>
            </a:pPr>
            <a:endParaRPr sz="700" b="0" i="0" u="none" strike="noStrike" cap="none">
              <a:solidFill>
                <a:schemeClr val="dk1"/>
              </a:solidFill>
              <a:latin typeface="Calibri"/>
              <a:ea typeface="Calibri"/>
              <a:cs typeface="Calibri"/>
              <a:sym typeface="Calibri"/>
            </a:endParaRPr>
          </a:p>
          <a:p>
            <a:pPr marL="57150" marR="0" lvl="0" indent="0" algn="just" rtl="0">
              <a:lnSpc>
                <a:spcPct val="100000"/>
              </a:lnSpc>
              <a:spcBef>
                <a:spcPts val="0"/>
              </a:spcBef>
              <a:spcAft>
                <a:spcPts val="0"/>
              </a:spcAft>
              <a:buNone/>
            </a:pPr>
            <a:r>
              <a:rPr lang="lv-LV" sz="2400" b="1"/>
              <a:t>3. </a:t>
            </a:r>
            <a:r>
              <a:rPr lang="lv-LV" sz="2400" b="1" i="0" u="none" strike="noStrike" cap="none">
                <a:solidFill>
                  <a:schemeClr val="dk1"/>
                </a:solidFill>
                <a:latin typeface="Calibri"/>
                <a:ea typeface="Calibri"/>
                <a:cs typeface="Calibri"/>
                <a:sym typeface="Calibri"/>
              </a:rPr>
              <a:t>Using the management plans submitted by training participants for the implementation and administration of a results-oriented agri-environment scheme</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1000"/>
              </a:spcBef>
              <a:spcAft>
                <a:spcPts val="0"/>
              </a:spcAft>
              <a:buNone/>
            </a:pPr>
            <a:r>
              <a:rPr lang="lv-LV" sz="2200" b="1"/>
              <a:t>Inadequate training</a:t>
            </a:r>
            <a:endParaRPr sz="2200" b="1"/>
          </a:p>
          <a:p>
            <a:pPr marL="914400" marR="0" lvl="0" indent="-355600" algn="l" rtl="0">
              <a:lnSpc>
                <a:spcPct val="100000"/>
              </a:lnSpc>
              <a:spcBef>
                <a:spcPts val="0"/>
              </a:spcBef>
              <a:spcAft>
                <a:spcPts val="0"/>
              </a:spcAft>
              <a:buSzPts val="2000"/>
              <a:buChar char="•"/>
            </a:pPr>
            <a:r>
              <a:rPr lang="lv-LV" sz="2000"/>
              <a:t>Instructors estimate that training was inadequate for the farmer to acquire the competence needed for developing a management plan of good quality.</a:t>
            </a:r>
            <a:endParaRPr sz="2000"/>
          </a:p>
          <a:p>
            <a:pPr marL="457200" marR="0" lvl="0" indent="0" algn="l" rtl="0">
              <a:lnSpc>
                <a:spcPct val="100000"/>
              </a:lnSpc>
              <a:spcBef>
                <a:spcPts val="1000"/>
              </a:spcBef>
              <a:spcAft>
                <a:spcPts val="0"/>
              </a:spcAft>
              <a:buNone/>
            </a:pPr>
            <a:r>
              <a:rPr lang="lv-LV" sz="2200" b="1"/>
              <a:t>Inadequate knowledge</a:t>
            </a:r>
            <a:endParaRPr sz="2200" b="1"/>
          </a:p>
          <a:p>
            <a:pPr marL="914400" marR="0" lvl="0" indent="-355600" algn="l" rtl="0">
              <a:lnSpc>
                <a:spcPct val="100000"/>
              </a:lnSpc>
              <a:spcBef>
                <a:spcPts val="0"/>
              </a:spcBef>
              <a:spcAft>
                <a:spcPts val="0"/>
              </a:spcAft>
              <a:buSzPts val="2000"/>
              <a:buChar char="•"/>
            </a:pPr>
            <a:r>
              <a:rPr lang="lv-LV" sz="2000"/>
              <a:t>Farmers with production grasslands have better grasp of grassland ecological processes. </a:t>
            </a:r>
            <a:endParaRPr sz="2000"/>
          </a:p>
          <a:p>
            <a:pPr marL="914400" marR="0" lvl="0" indent="-355600" algn="l" rtl="0">
              <a:lnSpc>
                <a:spcPct val="100000"/>
              </a:lnSpc>
              <a:spcBef>
                <a:spcPts val="0"/>
              </a:spcBef>
              <a:spcAft>
                <a:spcPts val="0"/>
              </a:spcAft>
              <a:buSzPts val="2000"/>
              <a:buChar char="•"/>
            </a:pPr>
            <a:r>
              <a:rPr lang="lv-LV" sz="2000" b="0" i="0" u="none" strike="noStrike" cap="none">
                <a:solidFill>
                  <a:schemeClr val="dk1"/>
                </a:solidFill>
                <a:latin typeface="Calibri"/>
                <a:ea typeface="Calibri"/>
                <a:cs typeface="Calibri"/>
                <a:sym typeface="Calibri"/>
              </a:rPr>
              <a:t>Farmers </a:t>
            </a:r>
            <a:r>
              <a:rPr lang="lv-LV" sz="2000"/>
              <a:t>with only</a:t>
            </a:r>
            <a:r>
              <a:rPr lang="lv-LV" sz="2000" b="0" i="0" u="none" strike="noStrike" cap="none">
                <a:solidFill>
                  <a:schemeClr val="dk1"/>
                </a:solidFill>
                <a:latin typeface="Calibri"/>
                <a:ea typeface="Calibri"/>
                <a:cs typeface="Calibri"/>
                <a:sym typeface="Calibri"/>
              </a:rPr>
              <a:t> rented land </a:t>
            </a:r>
            <a:r>
              <a:rPr lang="lv-LV" sz="2000"/>
              <a:t>&amp; those </a:t>
            </a:r>
            <a:r>
              <a:rPr lang="lv-LV" sz="2000" b="0" i="0" u="none" strike="noStrike" cap="none">
                <a:solidFill>
                  <a:schemeClr val="dk1"/>
                </a:solidFill>
                <a:latin typeface="Calibri"/>
                <a:ea typeface="Calibri"/>
                <a:cs typeface="Calibri"/>
                <a:sym typeface="Calibri"/>
              </a:rPr>
              <a:t>manag</a:t>
            </a:r>
            <a:r>
              <a:rPr lang="lv-LV" sz="2000"/>
              <a:t>ing</a:t>
            </a:r>
            <a:r>
              <a:rPr lang="lv-LV" sz="2000" b="0" i="0" u="none" strike="noStrike" cap="none">
                <a:solidFill>
                  <a:schemeClr val="dk1"/>
                </a:solidFill>
                <a:latin typeface="Calibri"/>
                <a:ea typeface="Calibri"/>
                <a:cs typeface="Calibri"/>
                <a:sym typeface="Calibri"/>
              </a:rPr>
              <a:t> it for subsidies had poor understanding.</a:t>
            </a:r>
            <a:endParaRPr sz="2000" b="0" i="0" u="none" strike="noStrike" cap="none">
              <a:solidFill>
                <a:schemeClr val="dk1"/>
              </a:solidFill>
              <a:latin typeface="Calibri"/>
              <a:ea typeface="Calibri"/>
              <a:cs typeface="Calibri"/>
              <a:sym typeface="Calibri"/>
            </a:endParaRPr>
          </a:p>
          <a:p>
            <a:pPr marL="457200" lvl="0" indent="0" algn="l" rtl="0">
              <a:lnSpc>
                <a:spcPct val="100000"/>
              </a:lnSpc>
              <a:spcBef>
                <a:spcPts val="1000"/>
              </a:spcBef>
              <a:spcAft>
                <a:spcPts val="0"/>
              </a:spcAft>
              <a:buNone/>
            </a:pPr>
            <a:r>
              <a:rPr lang="lv-LV" sz="2200" b="1"/>
              <a:t>Advisory services needed</a:t>
            </a:r>
            <a:endParaRPr sz="2200" b="1"/>
          </a:p>
          <a:p>
            <a:pPr marL="914400" lvl="0" indent="-355600" algn="l" rtl="0">
              <a:lnSpc>
                <a:spcPct val="100000"/>
              </a:lnSpc>
              <a:spcBef>
                <a:spcPts val="0"/>
              </a:spcBef>
              <a:spcAft>
                <a:spcPts val="0"/>
              </a:spcAft>
              <a:buSzPts val="2000"/>
              <a:buChar char="•"/>
            </a:pPr>
            <a:r>
              <a:rPr lang="lv-LV" sz="2000"/>
              <a:t>In parallel to training, farmers need access to high quality advisory services, both in field by surveying grasslands together and during the development of the management plan.</a:t>
            </a:r>
            <a:endParaRPr sz="2000"/>
          </a:p>
          <a:p>
            <a:pPr marL="0" marR="0" lvl="0" indent="0" algn="l" rtl="0">
              <a:lnSpc>
                <a:spcPct val="80000"/>
              </a:lnSpc>
              <a:spcBef>
                <a:spcPts val="160"/>
              </a:spcBef>
              <a:spcAft>
                <a:spcPts val="0"/>
              </a:spcAft>
              <a:buClr>
                <a:schemeClr val="dk1"/>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18" name="Google Shape;318;p46"/>
          <p:cNvSpPr txBox="1"/>
          <p:nvPr/>
        </p:nvSpPr>
        <p:spPr>
          <a:xfrm>
            <a:off x="222025" y="304800"/>
            <a:ext cx="8782200" cy="63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r>
              <a:rPr lang="lv-LV" sz="3600">
                <a:solidFill>
                  <a:schemeClr val="dk1"/>
                </a:solidFill>
                <a:latin typeface="Calibri"/>
                <a:ea typeface="Calibri"/>
                <a:cs typeface="Calibri"/>
                <a:sym typeface="Calibri"/>
              </a:rPr>
              <a:t>Learning outcomes: perspective of the experts</a:t>
            </a:r>
            <a:endParaRPr sz="36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7"/>
          <p:cNvPicPr preferRelativeResize="0"/>
          <p:nvPr/>
        </p:nvPicPr>
        <p:blipFill rotWithShape="1">
          <a:blip r:embed="rId3">
            <a:alphaModFix/>
          </a:blip>
          <a:srcRect/>
          <a:stretch/>
        </p:blipFill>
        <p:spPr>
          <a:xfrm>
            <a:off x="914400" y="2438400"/>
            <a:ext cx="6404502" cy="3657600"/>
          </a:xfrm>
          <a:prstGeom prst="rect">
            <a:avLst/>
          </a:prstGeom>
          <a:noFill/>
          <a:ln>
            <a:noFill/>
          </a:ln>
        </p:spPr>
      </p:pic>
      <p:sp>
        <p:nvSpPr>
          <p:cNvPr id="324" name="Google Shape;32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Feedback from the farmers</a:t>
            </a:r>
            <a:endParaRPr sz="4400" b="0" i="0" u="none" strike="noStrike" cap="none">
              <a:solidFill>
                <a:schemeClr val="dk1"/>
              </a:solidFill>
              <a:latin typeface="Calibri"/>
              <a:ea typeface="Calibri"/>
              <a:cs typeface="Calibri"/>
              <a:sym typeface="Calibri"/>
            </a:endParaRPr>
          </a:p>
        </p:txBody>
      </p:sp>
      <p:sp>
        <p:nvSpPr>
          <p:cNvPr id="325" name="Google Shape;325;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lv-LV" sz="3200" b="0" i="0" u="none" strike="noStrike" cap="none">
                <a:solidFill>
                  <a:schemeClr val="dk1"/>
                </a:solidFill>
                <a:latin typeface="Calibri"/>
                <a:ea typeface="Calibri"/>
                <a:cs typeface="Calibri"/>
                <a:sym typeface="Calibri"/>
              </a:rPr>
              <a:t>n = 416 </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lv-LV" sz="3959" b="0" i="0" u="none" strike="noStrike" cap="none">
                <a:solidFill>
                  <a:schemeClr val="dk1"/>
                </a:solidFill>
                <a:latin typeface="Calibri"/>
                <a:ea typeface="Calibri"/>
                <a:cs typeface="Calibri"/>
                <a:sym typeface="Calibri"/>
              </a:rPr>
              <a:t>Possible reasons for low scores about the benefits from the training</a:t>
            </a:r>
            <a:endParaRPr sz="3959" b="0" i="0" u="none" strike="noStrike" cap="none">
              <a:solidFill>
                <a:schemeClr val="dk1"/>
              </a:solidFill>
              <a:latin typeface="Calibri"/>
              <a:ea typeface="Calibri"/>
              <a:cs typeface="Calibri"/>
              <a:sym typeface="Calibri"/>
            </a:endParaRPr>
          </a:p>
        </p:txBody>
      </p:sp>
      <p:sp>
        <p:nvSpPr>
          <p:cNvPr id="331" name="Google Shape;331;p48"/>
          <p:cNvSpPr txBox="1">
            <a:spLocks noGrp="1"/>
          </p:cNvSpPr>
          <p:nvPr>
            <p:ph type="body" idx="1"/>
          </p:nvPr>
        </p:nvSpPr>
        <p:spPr>
          <a:xfrm>
            <a:off x="457200" y="1524000"/>
            <a:ext cx="8229600" cy="518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400" b="1"/>
              <a:t>Timing</a:t>
            </a:r>
            <a:endParaRPr sz="2400" b="1"/>
          </a:p>
          <a:p>
            <a:pPr marL="342900" marR="0" lvl="0" indent="-355600" algn="l" rtl="0">
              <a:spcBef>
                <a:spcPts val="0"/>
              </a:spcBef>
              <a:spcAft>
                <a:spcPts val="0"/>
              </a:spcAft>
              <a:buClr>
                <a:schemeClr val="dk1"/>
              </a:buClr>
              <a:buSzPts val="2200"/>
              <a:buFont typeface="Arial"/>
              <a:buChar char="•"/>
            </a:pPr>
            <a:r>
              <a:rPr lang="lv-LV" sz="2200" b="0" i="0" u="none" strike="noStrike" cap="none">
                <a:solidFill>
                  <a:schemeClr val="dk1"/>
                </a:solidFill>
                <a:latin typeface="Calibri"/>
                <a:ea typeface="Calibri"/>
                <a:cs typeface="Calibri"/>
                <a:sym typeface="Calibri"/>
              </a:rPr>
              <a:t>2016</a:t>
            </a:r>
            <a:r>
              <a:rPr lang="lv-LV" sz="2200"/>
              <a:t> </a:t>
            </a:r>
            <a:r>
              <a:rPr lang="lv-LV" sz="2200" b="0" i="0" u="none" strike="noStrike" cap="none">
                <a:solidFill>
                  <a:schemeClr val="dk1"/>
                </a:solidFill>
                <a:latin typeface="Calibri"/>
                <a:ea typeface="Calibri"/>
                <a:cs typeface="Calibri"/>
                <a:sym typeface="Calibri"/>
              </a:rPr>
              <a:t>training </a:t>
            </a:r>
            <a:r>
              <a:rPr lang="lv-LV" sz="2200"/>
              <a:t>took place in late </a:t>
            </a:r>
            <a:r>
              <a:rPr lang="lv-LV" sz="2200" b="0" i="0" u="none" strike="noStrike" cap="none">
                <a:solidFill>
                  <a:schemeClr val="dk1"/>
                </a:solidFill>
                <a:latin typeface="Calibri"/>
                <a:ea typeface="Calibri"/>
                <a:cs typeface="Calibri"/>
                <a:sym typeface="Calibri"/>
              </a:rPr>
              <a:t>August-October </a:t>
            </a:r>
            <a:endParaRPr sz="2200"/>
          </a:p>
          <a:p>
            <a:pPr marL="342900" marR="0" lvl="0" indent="-355600" algn="l" rtl="0">
              <a:spcBef>
                <a:spcPts val="0"/>
              </a:spcBef>
              <a:spcAft>
                <a:spcPts val="0"/>
              </a:spcAft>
              <a:buClr>
                <a:schemeClr val="dk1"/>
              </a:buClr>
              <a:buSzPts val="2200"/>
              <a:buFont typeface="Arial"/>
              <a:buChar char="•"/>
            </a:pPr>
            <a:r>
              <a:rPr lang="lv-LV" sz="2200"/>
              <a:t>Most </a:t>
            </a:r>
            <a:r>
              <a:rPr lang="lv-LV" sz="2200" b="0" i="0" u="none" strike="noStrike" cap="none">
                <a:solidFill>
                  <a:schemeClr val="dk1"/>
                </a:solidFill>
                <a:latin typeface="Calibri"/>
                <a:ea typeface="Calibri"/>
                <a:cs typeface="Calibri"/>
                <a:sym typeface="Calibri"/>
              </a:rPr>
              <a:t>grasslands </a:t>
            </a:r>
            <a:r>
              <a:rPr lang="lv-LV" sz="2200"/>
              <a:t>already </a:t>
            </a:r>
            <a:r>
              <a:rPr lang="lv-LV" sz="2200" b="0" i="0" u="none" strike="noStrike" cap="none">
                <a:solidFill>
                  <a:schemeClr val="dk1"/>
                </a:solidFill>
                <a:latin typeface="Calibri"/>
                <a:ea typeface="Calibri"/>
                <a:cs typeface="Calibri"/>
                <a:sym typeface="Calibri"/>
              </a:rPr>
              <a:t>mown or grazed</a:t>
            </a:r>
            <a:r>
              <a:rPr lang="lv-LV" sz="2200"/>
              <a:t>, </a:t>
            </a:r>
            <a:r>
              <a:rPr lang="lv-LV" sz="2200" b="0" i="0" u="none" strike="noStrike" cap="none">
                <a:solidFill>
                  <a:schemeClr val="dk1"/>
                </a:solidFill>
                <a:latin typeface="Calibri"/>
                <a:ea typeface="Calibri"/>
                <a:cs typeface="Calibri"/>
                <a:sym typeface="Calibri"/>
              </a:rPr>
              <a:t>plant species not in flower </a:t>
            </a:r>
            <a:endParaRPr sz="22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None/>
            </a:pPr>
            <a:r>
              <a:rPr lang="lv-LV" sz="2400" b="1"/>
              <a:t>Poor prior knowledge</a:t>
            </a:r>
            <a:endParaRPr sz="2400" b="1"/>
          </a:p>
          <a:p>
            <a:pPr marL="342900" marR="0" lvl="0" indent="-355600" algn="l" rtl="0">
              <a:spcBef>
                <a:spcPts val="400"/>
              </a:spcBef>
              <a:spcAft>
                <a:spcPts val="0"/>
              </a:spcAft>
              <a:buClr>
                <a:schemeClr val="dk1"/>
              </a:buClr>
              <a:buSzPts val="2200"/>
              <a:buFont typeface="Arial"/>
              <a:buChar char="•"/>
            </a:pPr>
            <a:r>
              <a:rPr lang="lv-LV" sz="2200" b="0" i="0" u="none" strike="noStrike" cap="none">
                <a:solidFill>
                  <a:schemeClr val="dk1"/>
                </a:solidFill>
                <a:latin typeface="Calibri"/>
                <a:ea typeface="Calibri"/>
                <a:cs typeface="Calibri"/>
                <a:sym typeface="Calibri"/>
              </a:rPr>
              <a:t>Participants </a:t>
            </a:r>
            <a:r>
              <a:rPr lang="lv-LV" sz="2200"/>
              <a:t>little to no subject k</a:t>
            </a:r>
            <a:r>
              <a:rPr lang="lv-LV" sz="2200" b="0" i="0" u="none" strike="noStrike" cap="none">
                <a:solidFill>
                  <a:schemeClr val="dk1"/>
                </a:solidFill>
                <a:latin typeface="Calibri"/>
                <a:ea typeface="Calibri"/>
                <a:cs typeface="Calibri"/>
                <a:sym typeface="Calibri"/>
              </a:rPr>
              <a:t>nowledge </a:t>
            </a:r>
            <a:r>
              <a:rPr lang="lv-LV" sz="2200"/>
              <a:t>prior to </a:t>
            </a:r>
            <a:r>
              <a:rPr lang="lv-LV" sz="2200" b="0" i="0" u="none" strike="noStrike" cap="none">
                <a:solidFill>
                  <a:schemeClr val="dk1"/>
                </a:solidFill>
                <a:latin typeface="Calibri"/>
                <a:ea typeface="Calibri"/>
                <a:cs typeface="Calibri"/>
                <a:sym typeface="Calibri"/>
              </a:rPr>
              <a:t>training. </a:t>
            </a:r>
            <a:endParaRPr sz="2200"/>
          </a:p>
          <a:p>
            <a:pPr marL="342900" marR="0" lvl="0" indent="-355600" algn="l" rtl="0">
              <a:spcBef>
                <a:spcPts val="400"/>
              </a:spcBef>
              <a:spcAft>
                <a:spcPts val="0"/>
              </a:spcAft>
              <a:buClr>
                <a:schemeClr val="dk1"/>
              </a:buClr>
              <a:buSzPts val="2200"/>
              <a:buFont typeface="Arial"/>
              <a:buChar char="•"/>
            </a:pPr>
            <a:r>
              <a:rPr lang="lv-LV" sz="2200"/>
              <a:t>Training had n</a:t>
            </a:r>
            <a:r>
              <a:rPr lang="lv-LV" sz="2200" b="0" i="0" u="none" strike="noStrike" cap="none">
                <a:solidFill>
                  <a:schemeClr val="dk1"/>
                </a:solidFill>
                <a:latin typeface="Calibri"/>
                <a:ea typeface="Calibri"/>
                <a:cs typeface="Calibri"/>
                <a:sym typeface="Calibri"/>
              </a:rPr>
              <a:t>o time </a:t>
            </a:r>
            <a:r>
              <a:rPr lang="lv-LV" sz="2200"/>
              <a:t>for building </a:t>
            </a:r>
            <a:r>
              <a:rPr lang="lv-LV" sz="2200" b="0" i="0" u="none" strike="noStrike" cap="none">
                <a:solidFill>
                  <a:schemeClr val="dk1"/>
                </a:solidFill>
                <a:latin typeface="Calibri"/>
                <a:ea typeface="Calibri"/>
                <a:cs typeface="Calibri"/>
                <a:sym typeface="Calibri"/>
              </a:rPr>
              <a:t>basic knowledge </a:t>
            </a:r>
            <a:r>
              <a:rPr lang="lv-LV" sz="2200"/>
              <a:t>to </a:t>
            </a:r>
            <a:r>
              <a:rPr lang="lv-LV" sz="2200" b="0" i="0" u="none" strike="noStrike" cap="none">
                <a:solidFill>
                  <a:schemeClr val="dk1"/>
                </a:solidFill>
                <a:latin typeface="Calibri"/>
                <a:ea typeface="Calibri"/>
                <a:cs typeface="Calibri"/>
                <a:sym typeface="Calibri"/>
              </a:rPr>
              <a:t>support </a:t>
            </a:r>
            <a:r>
              <a:rPr lang="lv-LV" sz="2200"/>
              <a:t>development of the practical skills </a:t>
            </a:r>
            <a:r>
              <a:rPr lang="lv-LV" sz="2200" b="0" i="0" u="none" strike="noStrike" cap="none">
                <a:solidFill>
                  <a:schemeClr val="dk1"/>
                </a:solidFill>
                <a:latin typeface="Calibri"/>
                <a:ea typeface="Calibri"/>
                <a:cs typeface="Calibri"/>
                <a:sym typeface="Calibri"/>
              </a:rPr>
              <a:t>and competences from the theory.</a:t>
            </a:r>
            <a:endParaRPr sz="22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None/>
            </a:pPr>
            <a:r>
              <a:rPr lang="lv-LV" sz="2400" b="1"/>
              <a:t>No individual consultations</a:t>
            </a:r>
            <a:endParaRPr sz="2400" b="1"/>
          </a:p>
          <a:p>
            <a:pPr marL="342900" marR="0" lvl="0" indent="-355600" algn="l" rtl="0">
              <a:spcBef>
                <a:spcPts val="400"/>
              </a:spcBef>
              <a:spcAft>
                <a:spcPts val="0"/>
              </a:spcAft>
              <a:buClr>
                <a:schemeClr val="dk1"/>
              </a:buClr>
              <a:buSzPts val="2200"/>
              <a:buFont typeface="Arial"/>
              <a:buChar char="•"/>
            </a:pPr>
            <a:r>
              <a:rPr lang="lv-LV" sz="2200" b="0" i="0" u="none" strike="noStrike" cap="none">
                <a:solidFill>
                  <a:schemeClr val="dk1"/>
                </a:solidFill>
                <a:latin typeface="Calibri"/>
                <a:ea typeface="Calibri"/>
                <a:cs typeface="Calibri"/>
                <a:sym typeface="Calibri"/>
              </a:rPr>
              <a:t>The instructors could not provide individual consultations. </a:t>
            </a:r>
            <a:endParaRPr sz="2200" b="0" i="0" u="none" strike="noStrike" cap="none">
              <a:solidFill>
                <a:schemeClr val="dk1"/>
              </a:solidFill>
              <a:latin typeface="Calibri"/>
              <a:ea typeface="Calibri"/>
              <a:cs typeface="Calibri"/>
              <a:sym typeface="Calibri"/>
            </a:endParaRPr>
          </a:p>
          <a:p>
            <a:pPr marL="342900" marR="0" lvl="0" indent="-355600" algn="l" rtl="0">
              <a:spcBef>
                <a:spcPts val="400"/>
              </a:spcBef>
              <a:spcAft>
                <a:spcPts val="0"/>
              </a:spcAft>
              <a:buClr>
                <a:schemeClr val="dk1"/>
              </a:buClr>
              <a:buSzPts val="2200"/>
              <a:buFont typeface="Arial"/>
              <a:buChar char="•"/>
            </a:pPr>
            <a:r>
              <a:rPr lang="lv-LV" sz="2200" b="0" i="0" u="none" strike="noStrike" cap="none">
                <a:solidFill>
                  <a:schemeClr val="dk1"/>
                </a:solidFill>
                <a:latin typeface="Calibri"/>
                <a:ea typeface="Calibri"/>
                <a:cs typeface="Calibri"/>
                <a:sym typeface="Calibri"/>
              </a:rPr>
              <a:t>Many questions of the participants related to their particular situations (financial, technical, physical conditions like soil, terrain, moisture etc.) and grassland condition remained unanswered.</a:t>
            </a:r>
            <a:endParaRPr sz="2200" b="0" i="0" u="none" strike="noStrike" cap="none">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Content</a:t>
            </a:r>
            <a:endParaRPr sz="4400" b="0" i="0" u="none" strike="noStrike" cap="none">
              <a:solidFill>
                <a:schemeClr val="dk1"/>
              </a:solidFill>
              <a:latin typeface="Calibri"/>
              <a:ea typeface="Calibri"/>
              <a:cs typeface="Calibri"/>
              <a:sym typeface="Calibri"/>
            </a:endParaRPr>
          </a:p>
        </p:txBody>
      </p:sp>
      <p:sp>
        <p:nvSpPr>
          <p:cNvPr id="337" name="Google Shape;337;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Background to the the agri-environment scheme and training in it</a:t>
            </a:r>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Training content and methods </a:t>
            </a:r>
            <a:endParaRPr/>
          </a:p>
          <a:p>
            <a:pPr marL="342900" marR="0" lvl="0" indent="-342900" algn="l" rtl="0">
              <a:lnSpc>
                <a:spcPct val="100000"/>
              </a:lnSpc>
              <a:spcBef>
                <a:spcPts val="0"/>
              </a:spcBef>
              <a:spcAft>
                <a:spcPts val="0"/>
              </a:spcAft>
              <a:buClr>
                <a:schemeClr val="dk1"/>
              </a:buClr>
              <a:buSzPts val="3200"/>
              <a:buFont typeface="Arial"/>
              <a:buChar char="•"/>
            </a:pPr>
            <a:r>
              <a:rPr lang="lv-LV" sz="3200" b="0" i="0" u="none" strike="noStrike" cap="none">
                <a:solidFill>
                  <a:schemeClr val="dk1"/>
                </a:solidFill>
                <a:latin typeface="Calibri"/>
                <a:ea typeface="Calibri"/>
                <a:cs typeface="Calibri"/>
                <a:sym typeface="Calibri"/>
              </a:rPr>
              <a:t>Results</a:t>
            </a:r>
            <a:endParaRPr sz="3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3200"/>
              <a:buFont typeface="Arial"/>
              <a:buChar char="•"/>
            </a:pPr>
            <a:r>
              <a:rPr lang="lv-LV" sz="3200" b="1" i="0" u="none" strike="noStrike" cap="none">
                <a:solidFill>
                  <a:schemeClr val="dk1"/>
                </a:solidFill>
                <a:latin typeface="Calibri"/>
                <a:ea typeface="Calibri"/>
                <a:cs typeface="Calibri"/>
                <a:sym typeface="Calibri"/>
              </a:rPr>
              <a:t>Challenges and improvements</a:t>
            </a:r>
            <a:endParaRPr sz="3200" b="1" i="0" u="none" strike="noStrike" cap="none">
              <a:solidFill>
                <a:schemeClr val="dk1"/>
              </a:solidFill>
              <a:latin typeface="Calibri"/>
              <a:ea typeface="Calibri"/>
              <a:cs typeface="Calibri"/>
              <a:sym typeface="Calibri"/>
            </a:endParaRPr>
          </a:p>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Challenges</a:t>
            </a:r>
            <a:endParaRPr sz="4400" b="0" i="0" u="none" strike="noStrike" cap="none">
              <a:solidFill>
                <a:schemeClr val="dk1"/>
              </a:solidFill>
              <a:latin typeface="Calibri"/>
              <a:ea typeface="Calibri"/>
              <a:cs typeface="Calibri"/>
              <a:sym typeface="Calibri"/>
            </a:endParaRPr>
          </a:p>
        </p:txBody>
      </p:sp>
      <p:sp>
        <p:nvSpPr>
          <p:cNvPr id="343" name="Google Shape;343;p50"/>
          <p:cNvSpPr txBox="1">
            <a:spLocks noGrp="1"/>
          </p:cNvSpPr>
          <p:nvPr>
            <p:ph type="body" idx="1"/>
          </p:nvPr>
        </p:nvSpPr>
        <p:spPr>
          <a:xfrm>
            <a:off x="800525" y="1417650"/>
            <a:ext cx="7708200" cy="5037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lv-LV" sz="2400" b="1"/>
              <a:t>Farmer-designed management plans without expert</a:t>
            </a:r>
            <a:r>
              <a:rPr lang="lv-LV" sz="2400"/>
              <a:t> input insufficient for </a:t>
            </a:r>
            <a:r>
              <a:rPr lang="lv-LV" sz="2400" b="0" i="0" u="none" strike="noStrike" cap="none">
                <a:solidFill>
                  <a:schemeClr val="dk1"/>
                </a:solidFill>
                <a:latin typeface="Calibri"/>
                <a:ea typeface="Calibri"/>
                <a:cs typeface="Calibri"/>
                <a:sym typeface="Calibri"/>
              </a:rPr>
              <a:t>result-oriented scheme administration</a:t>
            </a:r>
            <a:endParaRPr sz="2400" b="0" i="0" u="none" strike="noStrike" cap="none">
              <a:solidFill>
                <a:schemeClr val="dk1"/>
              </a:solidFill>
              <a:latin typeface="Calibri"/>
              <a:ea typeface="Calibri"/>
              <a:cs typeface="Calibri"/>
              <a:sym typeface="Calibri"/>
            </a:endParaRPr>
          </a:p>
          <a:p>
            <a:pPr marL="342900" marR="0" lvl="0" indent="-342900" algn="l" rtl="0">
              <a:spcBef>
                <a:spcPts val="1000"/>
              </a:spcBef>
              <a:spcAft>
                <a:spcPts val="0"/>
              </a:spcAft>
              <a:buClr>
                <a:schemeClr val="dk1"/>
              </a:buClr>
              <a:buSzPts val="2400"/>
              <a:buFont typeface="Arial"/>
              <a:buChar char="•"/>
            </a:pPr>
            <a:r>
              <a:rPr lang="lv-LV" sz="2400" b="1"/>
              <a:t>P</a:t>
            </a:r>
            <a:r>
              <a:rPr lang="lv-LV" sz="2400" b="1" i="0" u="none" strike="noStrike" cap="none">
                <a:solidFill>
                  <a:schemeClr val="dk1"/>
                </a:solidFill>
              </a:rPr>
              <a:t>articipants do not receive </a:t>
            </a:r>
            <a:r>
              <a:rPr lang="lv-LV" sz="2400" b="1"/>
              <a:t>further </a:t>
            </a:r>
            <a:r>
              <a:rPr lang="lv-LV" sz="2400" b="1" i="0" u="none" strike="noStrike" cap="none">
                <a:solidFill>
                  <a:schemeClr val="dk1"/>
                </a:solidFill>
              </a:rPr>
              <a:t>assistance </a:t>
            </a:r>
            <a:r>
              <a:rPr lang="lv-LV" sz="2400" b="0" i="0" u="none" strike="noStrike" cap="none">
                <a:solidFill>
                  <a:schemeClr val="dk1"/>
                </a:solidFill>
                <a:latin typeface="Calibri"/>
                <a:ea typeface="Calibri"/>
                <a:cs typeface="Calibri"/>
                <a:sym typeface="Calibri"/>
              </a:rPr>
              <a:t>in designing their management plans</a:t>
            </a:r>
            <a:endParaRPr sz="2400" b="0" i="0" u="none" strike="noStrike" cap="none">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2400"/>
              <a:buFont typeface="Arial"/>
              <a:buChar char="–"/>
            </a:pPr>
            <a:r>
              <a:rPr lang="lv-LV" sz="2400"/>
              <a:t>Exceptions: </a:t>
            </a:r>
            <a:r>
              <a:rPr lang="lv-LV" sz="2400" b="0" i="0" u="none" strike="noStrike" cap="none">
                <a:solidFill>
                  <a:schemeClr val="dk1"/>
                </a:solidFill>
                <a:latin typeface="Calibri"/>
                <a:ea typeface="Calibri"/>
                <a:cs typeface="Calibri"/>
                <a:sym typeface="Calibri"/>
              </a:rPr>
              <a:t>voluntary work of experts, lecturers</a:t>
            </a:r>
            <a:endParaRPr sz="2400" b="0" i="0" u="none" strike="noStrike" cap="none">
              <a:solidFill>
                <a:schemeClr val="dk1"/>
              </a:solidFill>
              <a:latin typeface="Calibri"/>
              <a:ea typeface="Calibri"/>
              <a:cs typeface="Calibri"/>
              <a:sym typeface="Calibri"/>
            </a:endParaRPr>
          </a:p>
          <a:p>
            <a:pPr marL="342900" marR="0" lvl="0" indent="-342900" algn="l" rtl="0">
              <a:spcBef>
                <a:spcPts val="1000"/>
              </a:spcBef>
              <a:spcAft>
                <a:spcPts val="0"/>
              </a:spcAft>
              <a:buClr>
                <a:schemeClr val="dk1"/>
              </a:buClr>
              <a:buSzPts val="2400"/>
              <a:buFont typeface="Arial"/>
              <a:buChar char="•"/>
            </a:pPr>
            <a:r>
              <a:rPr lang="lv-LV" sz="2400" b="1"/>
              <a:t>N</a:t>
            </a:r>
            <a:r>
              <a:rPr lang="lv-LV" sz="2400" b="1" i="0" u="none" strike="noStrike" cap="none">
                <a:solidFill>
                  <a:schemeClr val="dk1"/>
                </a:solidFill>
              </a:rPr>
              <a:t>o funding to cover costs of visiting all grasslands </a:t>
            </a:r>
            <a:r>
              <a:rPr lang="lv-LV" sz="2400" b="0" i="0" u="none" strike="noStrike" cap="none">
                <a:solidFill>
                  <a:schemeClr val="dk1"/>
                </a:solidFill>
                <a:latin typeface="Calibri"/>
                <a:ea typeface="Calibri"/>
                <a:cs typeface="Calibri"/>
                <a:sym typeface="Calibri"/>
              </a:rPr>
              <a:t>for which the plans are being produced</a:t>
            </a:r>
            <a:endParaRPr sz="2400" b="0" i="0" u="none" strike="noStrike" cap="none">
              <a:solidFill>
                <a:schemeClr val="dk1"/>
              </a:solidFill>
              <a:latin typeface="Calibri"/>
              <a:ea typeface="Calibri"/>
              <a:cs typeface="Calibri"/>
              <a:sym typeface="Calibri"/>
            </a:endParaRPr>
          </a:p>
          <a:p>
            <a:pPr marL="342900" marR="0" lvl="0" indent="-342900" algn="l" rtl="0">
              <a:spcBef>
                <a:spcPts val="1000"/>
              </a:spcBef>
              <a:spcAft>
                <a:spcPts val="0"/>
              </a:spcAft>
              <a:buClr>
                <a:schemeClr val="dk1"/>
              </a:buClr>
              <a:buSzPts val="2400"/>
              <a:buFont typeface="Arial"/>
              <a:buChar char="•"/>
            </a:pPr>
            <a:r>
              <a:rPr lang="lv-LV" sz="2400" b="1" i="0" u="none" strike="noStrike" cap="none">
                <a:solidFill>
                  <a:schemeClr val="dk1"/>
                </a:solidFill>
              </a:rPr>
              <a:t>Training focuses solely </a:t>
            </a:r>
            <a:r>
              <a:rPr lang="lv-LV" sz="2400" b="1"/>
              <a:t>on </a:t>
            </a:r>
            <a:r>
              <a:rPr lang="lv-LV" sz="2400" b="1" i="0" u="none" strike="noStrike" cap="none">
                <a:solidFill>
                  <a:schemeClr val="dk1"/>
                </a:solidFill>
              </a:rPr>
              <a:t>public support </a:t>
            </a:r>
            <a:r>
              <a:rPr lang="lv-LV" sz="2400" b="0" i="0" u="none" strike="noStrike" cap="none">
                <a:solidFill>
                  <a:schemeClr val="dk1"/>
                </a:solidFill>
                <a:latin typeface="Calibri"/>
                <a:ea typeface="Calibri"/>
                <a:cs typeface="Calibri"/>
                <a:sym typeface="Calibri"/>
              </a:rPr>
              <a:t>(agri-environment scheme)</a:t>
            </a:r>
            <a:endParaRPr sz="2400"/>
          </a:p>
          <a:p>
            <a:pPr marL="742950" marR="0" lvl="1" indent="-285750" algn="l" rtl="0">
              <a:spcBef>
                <a:spcPts val="0"/>
              </a:spcBef>
              <a:spcAft>
                <a:spcPts val="100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does not include other (market-based) possibilities from using semi-natural grasslands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Improvements: information &amp; communication</a:t>
            </a:r>
            <a:endParaRPr sz="4400" b="0" i="0" u="none" strike="noStrike" cap="none">
              <a:solidFill>
                <a:schemeClr val="dk1"/>
              </a:solidFill>
              <a:latin typeface="Calibri"/>
              <a:ea typeface="Calibri"/>
              <a:cs typeface="Calibri"/>
              <a:sym typeface="Calibri"/>
            </a:endParaRPr>
          </a:p>
        </p:txBody>
      </p:sp>
      <p:sp>
        <p:nvSpPr>
          <p:cNvPr id="349" name="Google Shape;349;p51"/>
          <p:cNvSpPr txBox="1">
            <a:spLocks noGrp="1"/>
          </p:cNvSpPr>
          <p:nvPr>
            <p:ph type="body" idx="1"/>
          </p:nvPr>
        </p:nvSpPr>
        <p:spPr>
          <a:xfrm>
            <a:off x="192800" y="1600200"/>
            <a:ext cx="8661900" cy="5051100"/>
          </a:xfrm>
          <a:prstGeom prst="rect">
            <a:avLst/>
          </a:prstGeom>
          <a:noFill/>
          <a:ln>
            <a:noFill/>
          </a:ln>
        </p:spPr>
        <p:txBody>
          <a:bodyPr spcFirstLastPara="1" wrap="square" lIns="91425" tIns="45700" rIns="91425" bIns="45700" anchor="t" anchorCtr="0">
            <a:noAutofit/>
          </a:bodyPr>
          <a:lstStyle/>
          <a:p>
            <a:pPr marL="342900" marR="0" lvl="0" indent="-355600" algn="l" rtl="0">
              <a:spcBef>
                <a:spcPts val="0"/>
              </a:spcBef>
              <a:spcAft>
                <a:spcPts val="0"/>
              </a:spcAft>
              <a:buClr>
                <a:schemeClr val="dk1"/>
              </a:buClr>
              <a:buSzPts val="2200"/>
              <a:buFont typeface="Arial"/>
              <a:buChar char="•"/>
            </a:pPr>
            <a:r>
              <a:rPr lang="lv-LV" sz="2200" b="1"/>
              <a:t>I</a:t>
            </a:r>
            <a:r>
              <a:rPr lang="lv-LV" sz="2200" b="1" i="0" u="none" strike="noStrike" cap="none">
                <a:solidFill>
                  <a:schemeClr val="dk1"/>
                </a:solidFill>
              </a:rPr>
              <a:t>nterface of the official web page of the habitat and species database </a:t>
            </a:r>
            <a:r>
              <a:rPr lang="lv-LV" sz="2200" b="0" i="0" u="none" strike="noStrike" cap="none">
                <a:solidFill>
                  <a:schemeClr val="dk1"/>
                </a:solidFill>
                <a:latin typeface="Calibri"/>
                <a:ea typeface="Calibri"/>
                <a:cs typeface="Calibri"/>
                <a:sym typeface="Calibri"/>
              </a:rPr>
              <a:t>in Latvian should be user-friendly, also for farmers</a:t>
            </a:r>
            <a:endParaRPr sz="2200" b="0" i="0" u="none" strike="noStrike" cap="none">
              <a:solidFill>
                <a:schemeClr val="dk1"/>
              </a:solidFill>
              <a:latin typeface="Calibri"/>
              <a:ea typeface="Calibri"/>
              <a:cs typeface="Calibri"/>
              <a:sym typeface="Calibri"/>
            </a:endParaRPr>
          </a:p>
          <a:p>
            <a:pPr marL="342900" marR="0" lvl="0" indent="-355600" algn="l" rtl="0">
              <a:spcBef>
                <a:spcPts val="1000"/>
              </a:spcBef>
              <a:spcAft>
                <a:spcPts val="0"/>
              </a:spcAft>
              <a:buClr>
                <a:schemeClr val="dk1"/>
              </a:buClr>
              <a:buSzPts val="2200"/>
              <a:buFont typeface="Arial"/>
              <a:buChar char="•"/>
            </a:pPr>
            <a:r>
              <a:rPr lang="lv-LV" sz="2200" b="1"/>
              <a:t>A</a:t>
            </a:r>
            <a:r>
              <a:rPr lang="lv-LV" sz="2200" b="1" i="0" u="none" strike="noStrike" cap="none">
                <a:solidFill>
                  <a:schemeClr val="dk1"/>
                </a:solidFill>
              </a:rPr>
              <a:t>ccessible and understandable information for farmers about farm</a:t>
            </a:r>
            <a:r>
              <a:rPr lang="lv-LV" sz="2200" b="1"/>
              <a:t>’</a:t>
            </a:r>
            <a:r>
              <a:rPr lang="lv-LV" sz="2200" b="1" i="0" u="none" strike="noStrike" cap="none">
                <a:solidFill>
                  <a:schemeClr val="dk1"/>
                </a:solidFill>
              </a:rPr>
              <a:t>s grasslands</a:t>
            </a:r>
            <a:r>
              <a:rPr lang="lv-LV" sz="2200" b="1"/>
              <a:t>:</a:t>
            </a:r>
            <a:r>
              <a:rPr lang="lv-LV" sz="2200"/>
              <a:t> i.e.</a:t>
            </a:r>
            <a:r>
              <a:rPr lang="lv-LV" sz="2200" b="0" i="0" u="none" strike="noStrike" cap="none">
                <a:solidFill>
                  <a:schemeClr val="dk1"/>
                </a:solidFill>
                <a:latin typeface="Calibri"/>
                <a:ea typeface="Calibri"/>
                <a:cs typeface="Calibri"/>
                <a:sym typeface="Calibri"/>
              </a:rPr>
              <a:t> conservation values</a:t>
            </a:r>
            <a:r>
              <a:rPr lang="lv-LV" sz="2200"/>
              <a:t> &amp; </a:t>
            </a:r>
            <a:r>
              <a:rPr lang="lv-LV" sz="2200" b="0" i="0" u="none" strike="noStrike" cap="none">
                <a:solidFill>
                  <a:schemeClr val="dk1"/>
                </a:solidFill>
                <a:latin typeface="Calibri"/>
                <a:ea typeface="Calibri"/>
                <a:cs typeface="Calibri"/>
                <a:sym typeface="Calibri"/>
              </a:rPr>
              <a:t>management needs. </a:t>
            </a:r>
            <a:r>
              <a:rPr lang="lv-LV" sz="2200"/>
              <a:t>Versions of expert assessment need to be made that are understandable to farmers</a:t>
            </a:r>
            <a:endParaRPr sz="2200" b="0" i="0" u="none" strike="noStrike" cap="none">
              <a:solidFill>
                <a:schemeClr val="dk1"/>
              </a:solidFill>
              <a:latin typeface="Calibri"/>
              <a:ea typeface="Calibri"/>
              <a:cs typeface="Calibri"/>
              <a:sym typeface="Calibri"/>
            </a:endParaRPr>
          </a:p>
          <a:p>
            <a:pPr marL="342900" marR="0" lvl="0" indent="-355600" algn="l" rtl="0">
              <a:spcBef>
                <a:spcPts val="1000"/>
              </a:spcBef>
              <a:spcAft>
                <a:spcPts val="0"/>
              </a:spcAft>
              <a:buClr>
                <a:schemeClr val="dk1"/>
              </a:buClr>
              <a:buSzPts val="2200"/>
              <a:buFont typeface="Arial"/>
              <a:buChar char="•"/>
            </a:pPr>
            <a:r>
              <a:rPr lang="lv-LV" sz="2200" b="1" i="0" u="none" strike="noStrike" cap="none">
                <a:solidFill>
                  <a:schemeClr val="dk1"/>
                </a:solidFill>
              </a:rPr>
              <a:t>An interactive website</a:t>
            </a:r>
            <a:r>
              <a:rPr lang="lv-LV" sz="2200" b="0" i="0" u="none" strike="noStrike" cap="none">
                <a:solidFill>
                  <a:schemeClr val="dk1"/>
                </a:solidFill>
                <a:latin typeface="Calibri"/>
                <a:ea typeface="Calibri"/>
                <a:cs typeface="Calibri"/>
                <a:sym typeface="Calibri"/>
              </a:rPr>
              <a:t> should be developed based on the above information. </a:t>
            </a:r>
            <a:endParaRPr sz="2200" b="0" i="0" u="none" strike="noStrike" cap="none">
              <a:solidFill>
                <a:schemeClr val="dk1"/>
              </a:solidFill>
              <a:latin typeface="Calibri"/>
              <a:ea typeface="Calibri"/>
              <a:cs typeface="Calibri"/>
              <a:sym typeface="Calibri"/>
            </a:endParaRPr>
          </a:p>
          <a:p>
            <a:pPr marL="342900" marR="0" lvl="0" indent="-355600" algn="l" rtl="0">
              <a:spcBef>
                <a:spcPts val="1000"/>
              </a:spcBef>
              <a:spcAft>
                <a:spcPts val="1000"/>
              </a:spcAft>
              <a:buClr>
                <a:schemeClr val="dk1"/>
              </a:buClr>
              <a:buSzPts val="2200"/>
              <a:buFont typeface="Arial"/>
              <a:buChar char="•"/>
            </a:pPr>
            <a:r>
              <a:rPr lang="lv-LV" sz="2200" b="1" i="0" u="none" strike="noStrike" cap="none">
                <a:solidFill>
                  <a:schemeClr val="dk1"/>
                </a:solidFill>
              </a:rPr>
              <a:t>Identification guides for grassland indicator species and problematic species</a:t>
            </a:r>
            <a:r>
              <a:rPr lang="lv-LV" sz="2200"/>
              <a:t> </a:t>
            </a:r>
            <a:r>
              <a:rPr lang="lv-LV" sz="2200" i="1"/>
              <a:t>in print</a:t>
            </a:r>
            <a:r>
              <a:rPr lang="lv-LV" sz="2200"/>
              <a:t> are needed</a:t>
            </a:r>
            <a:r>
              <a:rPr lang="lv-LV" sz="2200" b="0" i="0" u="none" strike="noStrike" cap="none">
                <a:solidFill>
                  <a:schemeClr val="dk1"/>
                </a:solidFill>
                <a:latin typeface="Calibri"/>
                <a:ea typeface="Calibri"/>
                <a:cs typeface="Calibri"/>
                <a:sym typeface="Calibri"/>
              </a:rPr>
              <a:t> </a:t>
            </a:r>
            <a:r>
              <a:rPr lang="lv-LV" sz="2200" b="0" i="0" u="sng" strike="noStrike" cap="none">
                <a:solidFill>
                  <a:schemeClr val="hlink"/>
                </a:solidFill>
                <a:latin typeface="Calibri"/>
                <a:ea typeface="Calibri"/>
                <a:cs typeface="Calibri"/>
                <a:sym typeface="Calibri"/>
                <a:hlinkClick r:id="rId3"/>
              </a:rPr>
              <a:t>http://old.ldf.lv/upload_file/29124/DAP-Iepazisim_Plavas-DEMO.pdf</a:t>
            </a:r>
            <a:r>
              <a:rPr lang="lv-LV" sz="2200" b="0" i="0" u="none" strike="noStrike" cap="none">
                <a:solidFill>
                  <a:schemeClr val="dk1"/>
                </a:solidFill>
                <a:latin typeface="Calibri"/>
                <a:ea typeface="Calibri"/>
                <a:cs typeface="Calibri"/>
                <a:sym typeface="Calibri"/>
              </a:rPr>
              <a:t> is out of print and not available for farmers. </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lv-LV" sz="3959"/>
              <a:t>Agri-environment support </a:t>
            </a:r>
            <a:r>
              <a:rPr lang="lv-LV" sz="3959" b="0" i="0" u="none" strike="noStrike" cap="none">
                <a:solidFill>
                  <a:schemeClr val="dk1"/>
                </a:solidFill>
                <a:latin typeface="Calibri"/>
                <a:ea typeface="Calibri"/>
                <a:cs typeface="Calibri"/>
                <a:sym typeface="Calibri"/>
              </a:rPr>
              <a:t>f</a:t>
            </a:r>
            <a:r>
              <a:rPr lang="lv-LV" sz="3959"/>
              <a:t>or</a:t>
            </a:r>
            <a:r>
              <a:rPr lang="lv-LV" sz="3959" b="0" i="0" u="none" strike="noStrike" cap="none">
                <a:solidFill>
                  <a:schemeClr val="dk1"/>
                </a:solidFill>
                <a:latin typeface="Calibri"/>
                <a:ea typeface="Calibri"/>
                <a:cs typeface="Calibri"/>
                <a:sym typeface="Calibri"/>
              </a:rPr>
              <a:t/>
            </a:r>
            <a:br>
              <a:rPr lang="lv-LV" sz="3959" b="0" i="0" u="none" strike="noStrike" cap="none">
                <a:solidFill>
                  <a:schemeClr val="dk1"/>
                </a:solidFill>
                <a:latin typeface="Calibri"/>
                <a:ea typeface="Calibri"/>
                <a:cs typeface="Calibri"/>
                <a:sym typeface="Calibri"/>
              </a:rPr>
            </a:br>
            <a:r>
              <a:rPr lang="lv-LV" sz="3959"/>
              <a:t>m</a:t>
            </a:r>
            <a:r>
              <a:rPr lang="lv-LV" sz="3959" b="0" i="0" u="none" strike="noStrike" cap="none">
                <a:solidFill>
                  <a:schemeClr val="dk1"/>
                </a:solidFill>
                <a:latin typeface="Calibri"/>
                <a:ea typeface="Calibri"/>
                <a:cs typeface="Calibri"/>
                <a:sym typeface="Calibri"/>
              </a:rPr>
              <a:t>aintaining biodiversity in grasslands</a:t>
            </a:r>
            <a:endParaRPr sz="3959" b="0" i="0" u="none" strike="noStrike" cap="none">
              <a:solidFill>
                <a:schemeClr val="dk1"/>
              </a:solidFill>
              <a:latin typeface="Calibri"/>
              <a:ea typeface="Calibri"/>
              <a:cs typeface="Calibri"/>
              <a:sym typeface="Calibri"/>
            </a:endParaRPr>
          </a:p>
        </p:txBody>
      </p:sp>
      <p:sp>
        <p:nvSpPr>
          <p:cNvPr id="117" name="Google Shape;117;p16"/>
          <p:cNvSpPr txBox="1">
            <a:spLocks noGrp="1"/>
          </p:cNvSpPr>
          <p:nvPr>
            <p:ph type="body" idx="1"/>
          </p:nvPr>
        </p:nvSpPr>
        <p:spPr>
          <a:xfrm>
            <a:off x="457200" y="1597775"/>
            <a:ext cx="8229600" cy="48042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Clr>
                <a:schemeClr val="dk1"/>
              </a:buClr>
              <a:buSzPts val="2400"/>
              <a:buFont typeface="Arial"/>
              <a:buNone/>
            </a:pPr>
            <a:r>
              <a:rPr lang="lv-LV" sz="2400" b="1"/>
              <a:t>“Maintenance of Biological Diversity in Grasslands” (MBG).</a:t>
            </a:r>
            <a:endParaRPr sz="2400" b="1"/>
          </a:p>
          <a:p>
            <a:pPr marL="457200" marR="0" lvl="0" indent="-381000" algn="l" rtl="0">
              <a:spcBef>
                <a:spcPts val="0"/>
              </a:spcBef>
              <a:spcAft>
                <a:spcPts val="0"/>
              </a:spcAft>
              <a:buSzPts val="2400"/>
              <a:buChar char="•"/>
            </a:pPr>
            <a:r>
              <a:rPr lang="lv-LV" sz="2400"/>
              <a:t>A</a:t>
            </a:r>
            <a:r>
              <a:rPr lang="lv-LV" sz="2400" b="0" i="0" u="none" strike="noStrike" cap="none">
                <a:solidFill>
                  <a:schemeClr val="dk1"/>
                </a:solidFill>
                <a:latin typeface="Calibri"/>
                <a:ea typeface="Calibri"/>
                <a:cs typeface="Calibri"/>
                <a:sym typeface="Calibri"/>
              </a:rPr>
              <a:t>gri-environment</a:t>
            </a:r>
            <a:r>
              <a:rPr lang="lv-LV" sz="2400"/>
              <a:t>-climate</a:t>
            </a:r>
            <a:r>
              <a:rPr lang="lv-LV" sz="2400" b="0" i="0" u="none" strike="noStrike" cap="none">
                <a:solidFill>
                  <a:schemeClr val="dk1"/>
                </a:solidFill>
                <a:latin typeface="Calibri"/>
                <a:ea typeface="Calibri"/>
                <a:cs typeface="Calibri"/>
                <a:sym typeface="Calibri"/>
              </a:rPr>
              <a:t> </a:t>
            </a:r>
            <a:r>
              <a:rPr lang="lv-LV" sz="2400"/>
              <a:t>measures of </a:t>
            </a:r>
            <a:r>
              <a:rPr lang="lv-LV" sz="2400" b="0" i="0" u="none" strike="noStrike" cap="none">
                <a:solidFill>
                  <a:schemeClr val="dk1"/>
                </a:solidFill>
                <a:latin typeface="Calibri"/>
                <a:ea typeface="Calibri"/>
                <a:cs typeface="Calibri"/>
                <a:sym typeface="Calibri"/>
              </a:rPr>
              <a:t>the Rural Development Programme (RDP) - the</a:t>
            </a:r>
            <a:r>
              <a:rPr lang="lv-LV" sz="2400"/>
              <a:t> </a:t>
            </a:r>
            <a:r>
              <a:rPr lang="lv-LV" sz="2400" b="0" i="0" u="none" strike="noStrike" cap="none">
                <a:solidFill>
                  <a:schemeClr val="dk1"/>
                </a:solidFill>
                <a:latin typeface="Calibri"/>
                <a:ea typeface="Calibri"/>
                <a:cs typeface="Calibri"/>
                <a:sym typeface="Calibri"/>
              </a:rPr>
              <a:t>only long-term EU financial instrument for management</a:t>
            </a:r>
            <a:r>
              <a:rPr lang="lv-LV" sz="2400"/>
              <a:t> of semi-natural grasslands</a:t>
            </a:r>
            <a:r>
              <a:rPr lang="lv-LV" sz="2400" b="0" i="0" u="none" strike="noStrike" cap="none">
                <a:solidFill>
                  <a:schemeClr val="dk1"/>
                </a:solidFill>
                <a:latin typeface="Calibri"/>
                <a:ea typeface="Calibri"/>
                <a:cs typeface="Calibri"/>
                <a:sym typeface="Calibri"/>
              </a:rPr>
              <a:t>.</a:t>
            </a:r>
            <a:endParaRPr sz="2400" b="0" i="0" u="none" strike="noStrike" cap="none">
              <a:solidFill>
                <a:schemeClr val="dk1"/>
              </a:solidFill>
              <a:latin typeface="Calibri"/>
              <a:ea typeface="Calibri"/>
              <a:cs typeface="Calibri"/>
              <a:sym typeface="Calibri"/>
            </a:endParaRPr>
          </a:p>
          <a:p>
            <a:pPr marL="457200" lvl="0" indent="-381000" algn="l" rtl="0">
              <a:spcBef>
                <a:spcPts val="480"/>
              </a:spcBef>
              <a:spcAft>
                <a:spcPts val="0"/>
              </a:spcAft>
              <a:buSzPts val="2400"/>
              <a:buChar char="•"/>
            </a:pPr>
            <a:r>
              <a:rPr lang="lv-LV" sz="2400"/>
              <a:t>In Latvia, MBG measure has been implemented since 2004.</a:t>
            </a:r>
            <a:endParaRPr sz="2400"/>
          </a:p>
          <a:p>
            <a:pPr marL="457200" lvl="0" indent="-381000" algn="l" rtl="0">
              <a:spcBef>
                <a:spcPts val="480"/>
              </a:spcBef>
              <a:spcAft>
                <a:spcPts val="0"/>
              </a:spcAft>
              <a:buSzPts val="2400"/>
              <a:buChar char="•"/>
            </a:pPr>
            <a:r>
              <a:rPr lang="lv-LV" sz="2400"/>
              <a:t>As of 2016, the only measure directly aimed at maintaining biodiversity in Latvia</a:t>
            </a:r>
            <a:endParaRPr sz="2400"/>
          </a:p>
          <a:p>
            <a:pPr marL="457200" lvl="0" indent="-381000" algn="l" rtl="0">
              <a:spcBef>
                <a:spcPts val="480"/>
              </a:spcBef>
              <a:spcAft>
                <a:spcPts val="0"/>
              </a:spcAft>
              <a:buSzPts val="2400"/>
              <a:buChar char="•"/>
            </a:pPr>
            <a:r>
              <a:rPr lang="lv-LV" sz="2400" b="0" i="0" u="none" strike="noStrike" cap="none">
                <a:solidFill>
                  <a:schemeClr val="dk1"/>
                </a:solidFill>
                <a:latin typeface="Calibri"/>
                <a:ea typeface="Calibri"/>
                <a:cs typeface="Calibri"/>
                <a:sym typeface="Calibri"/>
              </a:rPr>
              <a:t>Currently, </a:t>
            </a:r>
            <a:r>
              <a:rPr lang="lv-LV" sz="2400"/>
              <a:t>c.</a:t>
            </a:r>
            <a:r>
              <a:rPr lang="lv-LV" sz="2400" b="0" i="0" u="none" strike="noStrike" cap="none">
                <a:solidFill>
                  <a:schemeClr val="dk1"/>
                </a:solidFill>
                <a:latin typeface="Calibri"/>
                <a:ea typeface="Calibri"/>
                <a:cs typeface="Calibri"/>
                <a:sym typeface="Calibri"/>
              </a:rPr>
              <a:t> 60% of semi-natural grasslands are managed under the MBG </a:t>
            </a:r>
            <a:endParaRPr sz="2400" b="0" i="0" u="none" strike="noStrike" cap="none">
              <a:solidFill>
                <a:schemeClr val="dk1"/>
              </a:solidFill>
              <a:latin typeface="Calibri"/>
              <a:ea typeface="Calibri"/>
              <a:cs typeface="Calibri"/>
              <a:sym typeface="Calibri"/>
            </a:endParaRPr>
          </a:p>
          <a:p>
            <a:pPr marL="914400" lvl="1" indent="-355600" algn="l" rtl="0">
              <a:spcBef>
                <a:spcPts val="480"/>
              </a:spcBef>
              <a:spcAft>
                <a:spcPts val="0"/>
              </a:spcAft>
              <a:buSzPts val="2000"/>
              <a:buChar char="–"/>
            </a:pPr>
            <a:r>
              <a:rPr lang="lv-LV" sz="2000" b="0" i="0" u="none" strike="noStrike" cap="none">
                <a:solidFill>
                  <a:schemeClr val="dk1"/>
                </a:solidFill>
                <a:latin typeface="Calibri"/>
                <a:ea typeface="Calibri"/>
                <a:cs typeface="Calibri"/>
                <a:sym typeface="Calibri"/>
              </a:rPr>
              <a:t>significant improvement compared to the period, when such support was not available to the land owners in Latvia. </a:t>
            </a:r>
            <a:endParaRPr sz="2000" b="0" i="0" u="none" strike="noStrike" cap="none">
              <a:solidFill>
                <a:schemeClr val="dk1"/>
              </a:solidFill>
              <a:latin typeface="Calibri"/>
              <a:ea typeface="Calibri"/>
              <a:cs typeface="Calibri"/>
              <a:sym typeface="Calibri"/>
            </a:endParaRPr>
          </a:p>
        </p:txBody>
      </p:sp>
      <p:sp>
        <p:nvSpPr>
          <p:cNvPr id="118" name="Google Shape;118;p16"/>
          <p:cNvSpPr txBox="1"/>
          <p:nvPr/>
        </p:nvSpPr>
        <p:spPr>
          <a:xfrm>
            <a:off x="533400" y="6304002"/>
            <a:ext cx="72390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000" b="0" i="0" u="none" strike="noStrike" cap="none">
                <a:solidFill>
                  <a:schemeClr val="dk1"/>
                </a:solidFill>
                <a:latin typeface="Calibri"/>
                <a:ea typeface="Calibri"/>
                <a:cs typeface="Calibri"/>
                <a:sym typeface="Calibri"/>
              </a:rPr>
              <a:t>Rūsiņa, S. 2017. Semi-natural grasslands in Latvia. In: S. Rūsiņa (ed.) Outstanding semi-natural grassland sites in Latvia: biodiversity, management, restoration. University of Latvia, Riga, pp. 5–19.</a:t>
            </a:r>
            <a:endParaRPr sz="10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Improvements: </a:t>
            </a:r>
            <a:r>
              <a:rPr lang="lv-LV"/>
              <a:t>t</a:t>
            </a:r>
            <a:r>
              <a:rPr lang="lv-LV" sz="4400" b="0" i="0" u="none" strike="noStrike" cap="none">
                <a:solidFill>
                  <a:schemeClr val="dk1"/>
                </a:solidFill>
                <a:latin typeface="Calibri"/>
                <a:ea typeface="Calibri"/>
                <a:cs typeface="Calibri"/>
                <a:sym typeface="Calibri"/>
              </a:rPr>
              <a:t>raining &amp; funding</a:t>
            </a:r>
            <a:endParaRPr sz="4400" b="0" i="0" u="none" strike="noStrike" cap="none">
              <a:solidFill>
                <a:schemeClr val="dk1"/>
              </a:solidFill>
              <a:latin typeface="Calibri"/>
              <a:ea typeface="Calibri"/>
              <a:cs typeface="Calibri"/>
              <a:sym typeface="Calibri"/>
            </a:endParaRPr>
          </a:p>
        </p:txBody>
      </p:sp>
      <p:sp>
        <p:nvSpPr>
          <p:cNvPr id="355" name="Google Shape;355;p52"/>
          <p:cNvSpPr txBox="1">
            <a:spLocks noGrp="1"/>
          </p:cNvSpPr>
          <p:nvPr>
            <p:ph type="body" idx="1"/>
          </p:nvPr>
        </p:nvSpPr>
        <p:spPr>
          <a:xfrm>
            <a:off x="457200" y="1322950"/>
            <a:ext cx="8229600" cy="5328600"/>
          </a:xfrm>
          <a:prstGeom prst="rect">
            <a:avLst/>
          </a:prstGeom>
          <a:noFill/>
          <a:ln>
            <a:noFill/>
          </a:ln>
        </p:spPr>
        <p:txBody>
          <a:bodyPr spcFirstLastPara="1" wrap="square" lIns="91425" tIns="45700" rIns="91425" bIns="45700" anchor="t" anchorCtr="0">
            <a:noAutofit/>
          </a:bodyPr>
          <a:lstStyle/>
          <a:p>
            <a:pPr marL="342900" marR="0" lvl="0" indent="-355600" algn="l" rtl="0">
              <a:spcBef>
                <a:spcPts val="0"/>
              </a:spcBef>
              <a:spcAft>
                <a:spcPts val="0"/>
              </a:spcAft>
              <a:buClr>
                <a:schemeClr val="dk1"/>
              </a:buClr>
              <a:buSzPts val="2200"/>
              <a:buFont typeface="Arial"/>
              <a:buChar char="•"/>
            </a:pPr>
            <a:r>
              <a:rPr lang="lv-LV" sz="2200" b="1"/>
              <a:t>Training should include business issues</a:t>
            </a:r>
            <a:endParaRPr sz="2200"/>
          </a:p>
          <a:p>
            <a:pPr marL="742950" marR="0" lvl="1" indent="-247650" algn="l" rtl="0">
              <a:spcBef>
                <a:spcPts val="0"/>
              </a:spcBef>
              <a:spcAft>
                <a:spcPts val="0"/>
              </a:spcAft>
              <a:buClr>
                <a:schemeClr val="dk1"/>
              </a:buClr>
              <a:buSzPts val="2200"/>
              <a:buFont typeface="Arial"/>
              <a:buChar char="–"/>
            </a:pPr>
            <a:r>
              <a:rPr lang="lv-LV" sz="2200"/>
              <a:t> </a:t>
            </a:r>
            <a:r>
              <a:rPr lang="lv-LV" sz="2200" b="0" i="0" u="none" strike="noStrike" cap="none">
                <a:solidFill>
                  <a:schemeClr val="dk1"/>
                </a:solidFill>
                <a:latin typeface="Calibri"/>
                <a:ea typeface="Calibri"/>
                <a:cs typeface="Calibri"/>
                <a:sym typeface="Calibri"/>
              </a:rPr>
              <a:t>e.g. promoting grassland-based products,</a:t>
            </a:r>
            <a:r>
              <a:rPr lang="lv-LV" sz="2200"/>
              <a:t> innovations</a:t>
            </a:r>
            <a:r>
              <a:rPr lang="lv-LV" sz="2200" b="0" i="0" u="none" strike="noStrike" cap="none">
                <a:solidFill>
                  <a:schemeClr val="dk1"/>
                </a:solidFill>
                <a:latin typeface="Calibri"/>
                <a:ea typeface="Calibri"/>
                <a:cs typeface="Calibri"/>
                <a:sym typeface="Calibri"/>
              </a:rPr>
              <a:t>.</a:t>
            </a:r>
            <a:endParaRPr sz="2200" b="0" i="0" u="none" strike="noStrike" cap="none">
              <a:solidFill>
                <a:schemeClr val="dk1"/>
              </a:solidFill>
              <a:latin typeface="Calibri"/>
              <a:ea typeface="Calibri"/>
              <a:cs typeface="Calibri"/>
              <a:sym typeface="Calibri"/>
            </a:endParaRPr>
          </a:p>
          <a:p>
            <a:pPr marL="342900" marR="0" lvl="0" indent="-355600" algn="l" rtl="0">
              <a:spcBef>
                <a:spcPts val="1000"/>
              </a:spcBef>
              <a:spcAft>
                <a:spcPts val="0"/>
              </a:spcAft>
              <a:buClr>
                <a:schemeClr val="dk1"/>
              </a:buClr>
              <a:buSzPts val="2200"/>
              <a:buFont typeface="Arial"/>
              <a:buChar char="•"/>
            </a:pPr>
            <a:r>
              <a:rPr lang="lv-LV" sz="2200" b="1"/>
              <a:t>M</a:t>
            </a:r>
            <a:r>
              <a:rPr lang="lv-LV" sz="2200" b="1" i="0" u="none" strike="noStrike" cap="none">
                <a:solidFill>
                  <a:schemeClr val="dk1"/>
                </a:solidFill>
              </a:rPr>
              <a:t>anagement plan structure should be more user-friendly</a:t>
            </a:r>
            <a:r>
              <a:rPr lang="lv-LV" sz="2200" b="0" i="0" u="none" strike="noStrike" cap="none">
                <a:solidFill>
                  <a:schemeClr val="dk1"/>
                </a:solidFill>
                <a:latin typeface="Calibri"/>
                <a:ea typeface="Calibri"/>
                <a:cs typeface="Calibri"/>
                <a:sym typeface="Calibri"/>
              </a:rPr>
              <a:t> </a:t>
            </a:r>
            <a:endParaRPr sz="2200" b="0" i="0" u="none" strike="noStrike" cap="none">
              <a:solidFill>
                <a:schemeClr val="dk1"/>
              </a:solidFill>
              <a:latin typeface="Calibri"/>
              <a:ea typeface="Calibri"/>
              <a:cs typeface="Calibri"/>
              <a:sym typeface="Calibri"/>
            </a:endParaRPr>
          </a:p>
          <a:p>
            <a:pPr marL="742950" marR="0" lvl="1" indent="-247650" algn="l" rtl="0">
              <a:spcBef>
                <a:spcPts val="0"/>
              </a:spcBef>
              <a:spcAft>
                <a:spcPts val="0"/>
              </a:spcAft>
              <a:buClr>
                <a:schemeClr val="dk1"/>
              </a:buClr>
              <a:buSzPts val="2200"/>
              <a:buFont typeface="Arial"/>
              <a:buChar char="–"/>
            </a:pPr>
            <a:r>
              <a:rPr lang="lv-LV" sz="2200"/>
              <a:t>e.g. </a:t>
            </a:r>
            <a:r>
              <a:rPr lang="lv-LV" sz="2200" b="0" i="0" u="none" strike="noStrike" cap="none">
                <a:solidFill>
                  <a:schemeClr val="dk1"/>
                </a:solidFill>
                <a:latin typeface="Calibri"/>
                <a:ea typeface="Calibri"/>
                <a:cs typeface="Calibri"/>
                <a:sym typeface="Calibri"/>
              </a:rPr>
              <a:t> combine restoration </a:t>
            </a:r>
            <a:r>
              <a:rPr lang="lv-LV" sz="2200"/>
              <a:t>&amp; </a:t>
            </a:r>
            <a:r>
              <a:rPr lang="lv-LV" sz="2200" b="0" i="0" u="none" strike="noStrike" cap="none">
                <a:solidFill>
                  <a:schemeClr val="dk1"/>
                </a:solidFill>
                <a:latin typeface="Calibri"/>
                <a:ea typeface="Calibri"/>
                <a:cs typeface="Calibri"/>
                <a:sym typeface="Calibri"/>
              </a:rPr>
              <a:t>maintenance sections, add a land parcel map </a:t>
            </a:r>
            <a:r>
              <a:rPr lang="lv-LV" sz="2200"/>
              <a:t>&amp; </a:t>
            </a:r>
            <a:r>
              <a:rPr lang="lv-LV" sz="2200" b="0" i="0" u="none" strike="noStrike" cap="none">
                <a:solidFill>
                  <a:schemeClr val="dk1"/>
                </a:solidFill>
                <a:latin typeface="Calibri"/>
                <a:ea typeface="Calibri"/>
                <a:cs typeface="Calibri"/>
                <a:sym typeface="Calibri"/>
              </a:rPr>
              <a:t>field form for assessing grassland quality.</a:t>
            </a:r>
            <a:endParaRPr sz="2200" b="0" i="0" u="none" strike="noStrike" cap="none">
              <a:solidFill>
                <a:schemeClr val="dk1"/>
              </a:solidFill>
              <a:latin typeface="Calibri"/>
              <a:ea typeface="Calibri"/>
              <a:cs typeface="Calibri"/>
              <a:sym typeface="Calibri"/>
            </a:endParaRPr>
          </a:p>
          <a:p>
            <a:pPr marL="342900" marR="0" lvl="0" indent="-355600" algn="l" rtl="0">
              <a:spcBef>
                <a:spcPts val="1000"/>
              </a:spcBef>
              <a:spcAft>
                <a:spcPts val="0"/>
              </a:spcAft>
              <a:buClr>
                <a:schemeClr val="dk1"/>
              </a:buClr>
              <a:buSzPts val="2200"/>
              <a:buFont typeface="Arial"/>
              <a:buChar char="•"/>
            </a:pPr>
            <a:r>
              <a:rPr lang="lv-LV" sz="2200" b="1" i="0" u="none" strike="noStrike" cap="none">
                <a:solidFill>
                  <a:schemeClr val="dk1"/>
                </a:solidFill>
              </a:rPr>
              <a:t>Training should include field visit</a:t>
            </a:r>
            <a:r>
              <a:rPr lang="lv-LV" sz="2200" b="1"/>
              <a:t> by instructor</a:t>
            </a:r>
            <a:r>
              <a:rPr lang="lv-LV" sz="2200" b="1" i="0" u="none" strike="noStrike" cap="none">
                <a:solidFill>
                  <a:schemeClr val="dk1"/>
                </a:solidFill>
              </a:rPr>
              <a:t> </a:t>
            </a:r>
            <a:r>
              <a:rPr lang="lv-LV" sz="2200" b="0" i="0" u="none" strike="noStrike" cap="none">
                <a:solidFill>
                  <a:schemeClr val="dk1"/>
                </a:solidFill>
                <a:latin typeface="Calibri"/>
                <a:ea typeface="Calibri"/>
                <a:cs typeface="Calibri"/>
                <a:sym typeface="Calibri"/>
              </a:rPr>
              <a:t>to all the participants’ grasslands.</a:t>
            </a:r>
            <a:endParaRPr sz="2200" b="0" i="0" u="none" strike="noStrike" cap="none">
              <a:solidFill>
                <a:schemeClr val="dk1"/>
              </a:solidFill>
              <a:latin typeface="Calibri"/>
              <a:ea typeface="Calibri"/>
              <a:cs typeface="Calibri"/>
              <a:sym typeface="Calibri"/>
            </a:endParaRPr>
          </a:p>
          <a:p>
            <a:pPr marL="342900" marR="0" lvl="0" indent="-355600" algn="l" rtl="0">
              <a:spcBef>
                <a:spcPts val="1000"/>
              </a:spcBef>
              <a:spcAft>
                <a:spcPts val="0"/>
              </a:spcAft>
              <a:buClr>
                <a:schemeClr val="dk1"/>
              </a:buClr>
              <a:buSzPts val="2200"/>
              <a:buFont typeface="Arial"/>
              <a:buChar char="•"/>
            </a:pPr>
            <a:r>
              <a:rPr lang="lv-LV" sz="2200" b="1"/>
              <a:t>Early a</a:t>
            </a:r>
            <a:r>
              <a:rPr lang="lv-LV" sz="2200" b="1" i="0" u="none" strike="noStrike" cap="none">
                <a:solidFill>
                  <a:schemeClr val="dk1"/>
                </a:solidFill>
              </a:rPr>
              <a:t>dvisory work with farmers is crucial and needs to be funded. </a:t>
            </a:r>
            <a:endParaRPr sz="2200" b="1"/>
          </a:p>
          <a:p>
            <a:pPr marL="742950" marR="0" lvl="1" indent="-247650" algn="l" rtl="0">
              <a:spcBef>
                <a:spcPts val="0"/>
              </a:spcBef>
              <a:spcAft>
                <a:spcPts val="0"/>
              </a:spcAft>
              <a:buClr>
                <a:schemeClr val="dk1"/>
              </a:buClr>
              <a:buSzPts val="2200"/>
              <a:buFont typeface="Arial"/>
              <a:buChar char="–"/>
            </a:pPr>
            <a:r>
              <a:rPr lang="lv-LV" sz="2200"/>
              <a:t>N</a:t>
            </a:r>
            <a:r>
              <a:rPr lang="lv-LV" sz="2200" b="0" i="0" u="none" strike="noStrike" cap="none">
                <a:solidFill>
                  <a:schemeClr val="dk1"/>
                </a:solidFill>
                <a:latin typeface="Calibri"/>
                <a:ea typeface="Calibri"/>
                <a:cs typeface="Calibri"/>
                <a:sym typeface="Calibri"/>
              </a:rPr>
              <a:t>etwork of experienced farmers that can later provide peer-to-peer support. </a:t>
            </a:r>
            <a:endParaRPr sz="2200"/>
          </a:p>
          <a:p>
            <a:pPr marL="342900" marR="0" lvl="0" indent="-355600" algn="l" rtl="0">
              <a:spcBef>
                <a:spcPts val="1000"/>
              </a:spcBef>
              <a:spcAft>
                <a:spcPts val="0"/>
              </a:spcAft>
              <a:buClr>
                <a:schemeClr val="dk1"/>
              </a:buClr>
              <a:buSzPts val="2200"/>
              <a:buFont typeface="Arial"/>
              <a:buChar char="•"/>
            </a:pPr>
            <a:r>
              <a:rPr lang="lv-LV" sz="2200" b="1"/>
              <a:t>Instructor t</a:t>
            </a:r>
            <a:r>
              <a:rPr lang="lv-LV" sz="2200" b="1" i="0" u="none" strike="noStrike" cap="none">
                <a:solidFill>
                  <a:schemeClr val="dk1"/>
                </a:solidFill>
              </a:rPr>
              <a:t>raining </a:t>
            </a:r>
            <a:r>
              <a:rPr lang="lv-LV" sz="2200" b="1"/>
              <a:t>is also needed</a:t>
            </a:r>
            <a:endParaRPr sz="2200" b="1"/>
          </a:p>
          <a:p>
            <a:pPr marL="742950" marR="0" lvl="1" indent="-247650" algn="l" rtl="0">
              <a:spcBef>
                <a:spcPts val="0"/>
              </a:spcBef>
              <a:spcAft>
                <a:spcPts val="1000"/>
              </a:spcAft>
              <a:buClr>
                <a:schemeClr val="dk1"/>
              </a:buClr>
              <a:buSzPts val="2200"/>
              <a:buFont typeface="Arial"/>
              <a:buChar char="–"/>
            </a:pPr>
            <a:r>
              <a:rPr lang="lv-LV" sz="2200"/>
              <a:t>E</a:t>
            </a:r>
            <a:r>
              <a:rPr lang="lv-LV" sz="2200" b="0" i="0" u="none" strike="noStrike" cap="none">
                <a:solidFill>
                  <a:schemeClr val="dk1"/>
                </a:solidFill>
                <a:latin typeface="Calibri"/>
                <a:ea typeface="Calibri"/>
                <a:cs typeface="Calibri"/>
                <a:sym typeface="Calibri"/>
              </a:rPr>
              <a:t>specially </a:t>
            </a:r>
            <a:r>
              <a:rPr lang="lv-LV" sz="2200"/>
              <a:t>for</a:t>
            </a:r>
            <a:r>
              <a:rPr lang="lv-LV" sz="2200" b="0" i="0" u="none" strike="noStrike" cap="none">
                <a:solidFill>
                  <a:schemeClr val="dk1"/>
                </a:solidFill>
                <a:latin typeface="Calibri"/>
                <a:ea typeface="Calibri"/>
                <a:cs typeface="Calibri"/>
                <a:sym typeface="Calibri"/>
              </a:rPr>
              <a:t> agricultural production and grassland products and their facilitation.</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lv-LV" sz="4400" b="0" i="0" u="none" strike="noStrike" cap="none">
                <a:solidFill>
                  <a:schemeClr val="dk1"/>
                </a:solidFill>
                <a:latin typeface="Calibri"/>
                <a:ea typeface="Calibri"/>
                <a:cs typeface="Calibri"/>
                <a:sym typeface="Calibri"/>
              </a:rPr>
              <a:t>Improvements: </a:t>
            </a:r>
            <a:r>
              <a:rPr lang="lv-LV"/>
              <a:t>advisory services</a:t>
            </a:r>
            <a:endParaRPr sz="4400" b="0" i="0" u="none" strike="noStrike" cap="none">
              <a:solidFill>
                <a:schemeClr val="dk1"/>
              </a:solidFill>
              <a:latin typeface="Calibri"/>
              <a:ea typeface="Calibri"/>
              <a:cs typeface="Calibri"/>
              <a:sym typeface="Calibri"/>
            </a:endParaRPr>
          </a:p>
        </p:txBody>
      </p:sp>
      <p:sp>
        <p:nvSpPr>
          <p:cNvPr id="361" name="Google Shape;361;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SzPts val="2400"/>
              <a:buChar char="•"/>
            </a:pPr>
            <a:r>
              <a:rPr lang="lv-LV" sz="2400" b="1"/>
              <a:t>Aim t</a:t>
            </a:r>
            <a:r>
              <a:rPr lang="lv-LV" sz="2400" b="1" i="0" u="none" strike="noStrike" cap="none">
                <a:solidFill>
                  <a:schemeClr val="dk1"/>
                </a:solidFill>
              </a:rPr>
              <a:t>o provide qualified advisory in the local offices</a:t>
            </a:r>
            <a:r>
              <a:rPr lang="lv-LV" sz="2400" b="0" i="0" u="none" strike="noStrike" cap="none">
                <a:solidFill>
                  <a:schemeClr val="dk1"/>
                </a:solidFill>
                <a:latin typeface="Calibri"/>
                <a:ea typeface="Calibri"/>
                <a:cs typeface="Calibri"/>
                <a:sym typeface="Calibri"/>
              </a:rPr>
              <a:t> of the Latvian Rural Advisory and Training Centre. </a:t>
            </a:r>
            <a:endParaRPr sz="2400" b="0" i="0" u="none" strike="noStrike" cap="none">
              <a:solidFill>
                <a:schemeClr val="dk1"/>
              </a:solidFill>
              <a:latin typeface="Calibri"/>
              <a:ea typeface="Calibri"/>
              <a:cs typeface="Calibri"/>
              <a:sym typeface="Calibri"/>
            </a:endParaRPr>
          </a:p>
          <a:p>
            <a:pPr marL="457200" marR="0" lvl="0" indent="-381000" algn="l" rtl="0">
              <a:spcBef>
                <a:spcPts val="1000"/>
              </a:spcBef>
              <a:spcAft>
                <a:spcPts val="0"/>
              </a:spcAft>
              <a:buClr>
                <a:schemeClr val="dk1"/>
              </a:buClr>
              <a:buSzPts val="2400"/>
              <a:buChar char="•"/>
            </a:pPr>
            <a:r>
              <a:rPr lang="lv-LV" sz="2400" b="1" i="0" u="none" strike="noStrike" cap="none">
                <a:solidFill>
                  <a:schemeClr val="dk1"/>
                </a:solidFill>
              </a:rPr>
              <a:t>Advisors should be certified habitat experts</a:t>
            </a:r>
            <a:r>
              <a:rPr lang="lv-LV" sz="2400" b="0" i="0" u="none" strike="noStrike" cap="none">
                <a:solidFill>
                  <a:schemeClr val="dk1"/>
                </a:solidFill>
                <a:latin typeface="Calibri"/>
                <a:ea typeface="Calibri"/>
                <a:cs typeface="Calibri"/>
                <a:sym typeface="Calibri"/>
              </a:rPr>
              <a:t> with experience in grassland management and restoration.</a:t>
            </a:r>
            <a:endParaRPr sz="2400" b="0" i="0" u="none" strike="noStrike" cap="none">
              <a:solidFill>
                <a:schemeClr val="dk1"/>
              </a:solidFill>
              <a:latin typeface="Calibri"/>
              <a:ea typeface="Calibri"/>
              <a:cs typeface="Calibri"/>
              <a:sym typeface="Calibri"/>
            </a:endParaRPr>
          </a:p>
          <a:p>
            <a:pPr marL="457200" marR="0" lvl="0" indent="-381000" algn="l" rtl="0">
              <a:spcBef>
                <a:spcPts val="1000"/>
              </a:spcBef>
              <a:spcAft>
                <a:spcPts val="0"/>
              </a:spcAft>
              <a:buClr>
                <a:schemeClr val="dk1"/>
              </a:buClr>
              <a:buSzPts val="2400"/>
              <a:buChar char="•"/>
            </a:pPr>
            <a:r>
              <a:rPr lang="lv-LV" sz="2400" b="1" i="0" u="none" strike="noStrike" cap="none">
                <a:solidFill>
                  <a:schemeClr val="dk1"/>
                </a:solidFill>
              </a:rPr>
              <a:t>Advisor’s tasks should include</a:t>
            </a:r>
            <a:r>
              <a:rPr lang="lv-LV" sz="2400" b="0" i="0" u="none" strike="noStrike" cap="none">
                <a:solidFill>
                  <a:schemeClr val="dk1"/>
                </a:solidFill>
                <a:latin typeface="Calibri"/>
                <a:ea typeface="Calibri"/>
                <a:cs typeface="Calibri"/>
                <a:sym typeface="Calibri"/>
              </a:rPr>
              <a:t>:</a:t>
            </a:r>
            <a:endParaRPr sz="2400"/>
          </a:p>
          <a:p>
            <a:pPr marL="914400" marR="0" lvl="1" indent="-381000" algn="l" rtl="0">
              <a:spcBef>
                <a:spcPts val="0"/>
              </a:spcBef>
              <a:spcAft>
                <a:spcPts val="0"/>
              </a:spcAft>
              <a:buClr>
                <a:schemeClr val="dk1"/>
              </a:buClr>
              <a:buSzPts val="2400"/>
              <a:buChar char="–"/>
            </a:pPr>
            <a:r>
              <a:rPr lang="lv-LV" sz="2400" b="0" i="0" u="none" strike="noStrike" cap="none">
                <a:solidFill>
                  <a:schemeClr val="dk1"/>
                </a:solidFill>
                <a:latin typeface="Calibri"/>
                <a:ea typeface="Calibri"/>
                <a:cs typeface="Calibri"/>
                <a:sym typeface="Calibri"/>
              </a:rPr>
              <a:t>Assisting and advising on the preparation of the grassland management plans</a:t>
            </a:r>
            <a:r>
              <a:rPr lang="lv-LV" sz="2400"/>
              <a:t>;</a:t>
            </a:r>
            <a:endParaRPr sz="2400"/>
          </a:p>
          <a:p>
            <a:pPr marL="914400" marR="0" lvl="1" indent="-381000" algn="l" rtl="0">
              <a:spcBef>
                <a:spcPts val="0"/>
              </a:spcBef>
              <a:spcAft>
                <a:spcPts val="0"/>
              </a:spcAft>
              <a:buClr>
                <a:schemeClr val="dk1"/>
              </a:buClr>
              <a:buSzPts val="2400"/>
              <a:buChar char="–"/>
            </a:pPr>
            <a:r>
              <a:rPr lang="lv-LV" sz="2400" b="0" i="0" u="none" strike="noStrike" cap="none">
                <a:solidFill>
                  <a:schemeClr val="dk1"/>
                </a:solidFill>
                <a:latin typeface="Calibri"/>
                <a:ea typeface="Calibri"/>
                <a:cs typeface="Calibri"/>
                <a:sym typeface="Calibri"/>
              </a:rPr>
              <a:t>Advising during the whole period of the contract</a:t>
            </a:r>
            <a:r>
              <a:rPr lang="lv-LV" sz="2400"/>
              <a:t>;</a:t>
            </a:r>
            <a:endParaRPr sz="2400"/>
          </a:p>
          <a:p>
            <a:pPr marL="914400" marR="0" lvl="1" indent="-381000" algn="l" rtl="0">
              <a:spcBef>
                <a:spcPts val="0"/>
              </a:spcBef>
              <a:spcAft>
                <a:spcPts val="0"/>
              </a:spcAft>
              <a:buClr>
                <a:schemeClr val="dk1"/>
              </a:buClr>
              <a:buSzPts val="2400"/>
              <a:buChar char="–"/>
            </a:pPr>
            <a:r>
              <a:rPr lang="lv-LV" sz="2400" b="0" i="0" u="none" strike="noStrike" cap="none">
                <a:solidFill>
                  <a:schemeClr val="dk1"/>
                </a:solidFill>
                <a:latin typeface="Calibri"/>
                <a:ea typeface="Calibri"/>
                <a:cs typeface="Calibri"/>
                <a:sym typeface="Calibri"/>
              </a:rPr>
              <a:t>Controlling (incl. </a:t>
            </a:r>
            <a:r>
              <a:rPr lang="lv-LV" sz="2400"/>
              <a:t>inspection in field</a:t>
            </a:r>
            <a:r>
              <a:rPr lang="lv-LV" sz="2400" b="0" i="0" u="none" strike="noStrike" cap="none">
                <a:solidFill>
                  <a:schemeClr val="dk1"/>
                </a:solidFill>
                <a:latin typeface="Calibri"/>
                <a:ea typeface="Calibri"/>
                <a:cs typeface="Calibri"/>
                <a:sym typeface="Calibri"/>
              </a:rPr>
              <a:t>) the success of the scheme in terms of ecological outputs.</a:t>
            </a:r>
            <a:endParaRPr sz="2400" b="0" i="0" u="none" strike="noStrike" cap="none">
              <a:solidFill>
                <a:schemeClr val="dk1"/>
              </a:solidFill>
              <a:latin typeface="Calibri"/>
              <a:ea typeface="Calibri"/>
              <a:cs typeface="Calibri"/>
              <a:sym typeface="Calibri"/>
            </a:endParaRPr>
          </a:p>
          <a:p>
            <a:pPr marL="742950" marR="0" lvl="1" indent="-158750" algn="l" rtl="0">
              <a:spcBef>
                <a:spcPts val="400"/>
              </a:spcBef>
              <a:spcAft>
                <a:spcPts val="0"/>
              </a:spcAft>
              <a:buClr>
                <a:schemeClr val="dk1"/>
              </a:buClr>
              <a:buSzPts val="2000"/>
              <a:buFont typeface="Arial"/>
              <a:buNone/>
            </a:pPr>
            <a:endParaRPr sz="2400" b="0" i="0" u="none" strike="noStrike" cap="none">
              <a:solidFill>
                <a:schemeClr val="dk1"/>
              </a:solidFill>
              <a:latin typeface="Calibri"/>
              <a:ea typeface="Calibri"/>
              <a:cs typeface="Calibri"/>
              <a:sym typeface="Calibri"/>
            </a:endParaRPr>
          </a:p>
          <a:p>
            <a:pPr marL="742950" marR="0" lvl="1" indent="-158750" algn="l" rtl="0">
              <a:spcBef>
                <a:spcPts val="1000"/>
              </a:spcBef>
              <a:spcAft>
                <a:spcPts val="1000"/>
              </a:spcAft>
              <a:buClr>
                <a:schemeClr val="dk1"/>
              </a:buClr>
              <a:buSzPts val="2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ctrTitle"/>
          </p:nvPr>
        </p:nvSpPr>
        <p:spPr>
          <a:xfrm>
            <a:off x="838200" y="3048000"/>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76923C"/>
              </a:buClr>
              <a:buSzPts val="4400"/>
              <a:buFont typeface="Calibri"/>
              <a:buNone/>
            </a:pPr>
            <a:r>
              <a:rPr lang="lv-LV" sz="4400" b="1" i="0" u="none" strike="noStrike" cap="none">
                <a:solidFill>
                  <a:srgbClr val="76923C"/>
                </a:solidFill>
                <a:latin typeface="Calibri"/>
                <a:ea typeface="Calibri"/>
                <a:cs typeface="Calibri"/>
                <a:sym typeface="Calibri"/>
              </a:rPr>
              <a:t>Thank you!</a:t>
            </a:r>
            <a:endParaRPr sz="4400" b="1" i="0" u="none" strike="noStrike" cap="none">
              <a:solidFill>
                <a:srgbClr val="76923C"/>
              </a:solidFill>
              <a:latin typeface="Calibri"/>
              <a:ea typeface="Calibri"/>
              <a:cs typeface="Calibri"/>
              <a:sym typeface="Calibri"/>
            </a:endParaRPr>
          </a:p>
        </p:txBody>
      </p:sp>
      <p:pic>
        <p:nvPicPr>
          <p:cNvPr id="367" name="Google Shape;367;p54"/>
          <p:cNvPicPr preferRelativeResize="0"/>
          <p:nvPr/>
        </p:nvPicPr>
        <p:blipFill rotWithShape="1">
          <a:blip r:embed="rId3">
            <a:alphaModFix/>
          </a:blip>
          <a:srcRect/>
          <a:stretch/>
        </p:blipFill>
        <p:spPr>
          <a:xfrm>
            <a:off x="0" y="0"/>
            <a:ext cx="277402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Google Shape;123;p17"/>
          <p:cNvGraphicFramePr/>
          <p:nvPr/>
        </p:nvGraphicFramePr>
        <p:xfrm>
          <a:off x="76200" y="93980"/>
          <a:ext cx="8915400" cy="6687880"/>
        </p:xfrm>
        <a:graphic>
          <a:graphicData uri="http://schemas.openxmlformats.org/drawingml/2006/table">
            <a:tbl>
              <a:tblPr firstRow="1" bandRow="1">
                <a:noFill/>
                <a:tableStyleId>{B8A782CC-DB29-4670-8D42-E4C83521FED4}</a:tableStyleId>
              </a:tblPr>
              <a:tblGrid>
                <a:gridCol w="1767025"/>
                <a:gridCol w="7148375"/>
              </a:tblGrid>
              <a:tr h="251000">
                <a:tc gridSpan="2">
                  <a:txBody>
                    <a:bodyPr/>
                    <a:lstStyle/>
                    <a:p>
                      <a:pPr marL="0" marR="0" lvl="0" indent="0" algn="ctr" rtl="0">
                        <a:spcBef>
                          <a:spcPts val="0"/>
                        </a:spcBef>
                        <a:spcAft>
                          <a:spcPts val="0"/>
                        </a:spcAft>
                        <a:buNone/>
                      </a:pPr>
                      <a:r>
                        <a:rPr lang="lv-LV" sz="1800"/>
                        <a:t>Maintenance of Biological Diversity in Grasslands (</a:t>
                      </a:r>
                      <a:r>
                        <a:rPr lang="lv-LV" sz="1800" u="none" strike="noStrike" cap="none">
                          <a:latin typeface="Calibri"/>
                          <a:ea typeface="Calibri"/>
                          <a:cs typeface="Calibri"/>
                          <a:sym typeface="Calibri"/>
                        </a:rPr>
                        <a:t>RDP 2014-2020 for Latvia)</a:t>
                      </a:r>
                      <a:endParaRPr sz="1800" u="none" strike="noStrike" cap="none">
                        <a:latin typeface="Calibri"/>
                        <a:ea typeface="Calibri"/>
                        <a:cs typeface="Calibri"/>
                        <a:sym typeface="Calibri"/>
                      </a:endParaRPr>
                    </a:p>
                  </a:txBody>
                  <a:tcPr marL="91450" marR="91450" marT="45725" marB="45725"/>
                </a:tc>
                <a:tc hMerge="1">
                  <a:txBody>
                    <a:bodyPr/>
                    <a:lstStyle/>
                    <a:p>
                      <a:endParaRPr lang="en-US"/>
                    </a:p>
                  </a:txBody>
                  <a:tcPr/>
                </a:tc>
              </a:tr>
              <a:tr h="370850">
                <a:tc>
                  <a:txBody>
                    <a:bodyPr/>
                    <a:lstStyle/>
                    <a:p>
                      <a:pPr marL="0" marR="0" lvl="0" indent="0" algn="l" rtl="0">
                        <a:spcBef>
                          <a:spcPts val="0"/>
                        </a:spcBef>
                        <a:spcAft>
                          <a:spcPts val="0"/>
                        </a:spcAft>
                        <a:buNone/>
                      </a:pPr>
                      <a:r>
                        <a:rPr lang="lv-LV" sz="1800" b="1" u="none" strike="noStrike" cap="none">
                          <a:latin typeface="Calibri"/>
                          <a:ea typeface="Calibri"/>
                          <a:cs typeface="Calibri"/>
                          <a:sym typeface="Calibri"/>
                        </a:rPr>
                        <a:t>Budget &amp;</a:t>
                      </a:r>
                      <a:endParaRPr/>
                    </a:p>
                    <a:p>
                      <a:pPr marL="0" marR="0" lvl="0" indent="0" algn="l" rtl="0">
                        <a:spcBef>
                          <a:spcPts val="0"/>
                        </a:spcBef>
                        <a:spcAft>
                          <a:spcPts val="0"/>
                        </a:spcAft>
                        <a:buNone/>
                      </a:pPr>
                      <a:r>
                        <a:rPr lang="lv-LV" sz="1800" b="1">
                          <a:latin typeface="Calibri"/>
                          <a:ea typeface="Calibri"/>
                          <a:cs typeface="Calibri"/>
                          <a:sym typeface="Calibri"/>
                        </a:rPr>
                        <a:t>Target area</a:t>
                      </a:r>
                      <a:endParaRPr sz="18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lv-LV" sz="1800">
                          <a:latin typeface="Calibri"/>
                          <a:ea typeface="Calibri"/>
                          <a:cs typeface="Calibri"/>
                          <a:sym typeface="Calibri"/>
                        </a:rPr>
                        <a:t>31 000 000 EUR        </a:t>
                      </a:r>
                      <a:endParaRPr sz="1800">
                        <a:latin typeface="Calibri"/>
                        <a:ea typeface="Calibri"/>
                        <a:cs typeface="Calibri"/>
                        <a:sym typeface="Calibri"/>
                      </a:endParaRPr>
                    </a:p>
                    <a:p>
                      <a:pPr marL="0" marR="0" lvl="0" indent="0" algn="l" rtl="0">
                        <a:spcBef>
                          <a:spcPts val="0"/>
                        </a:spcBef>
                        <a:spcAft>
                          <a:spcPts val="0"/>
                        </a:spcAft>
                        <a:buNone/>
                      </a:pPr>
                      <a:r>
                        <a:rPr lang="lv-LV" sz="1800">
                          <a:latin typeface="Calibri"/>
                          <a:ea typeface="Calibri"/>
                          <a:cs typeface="Calibri"/>
                          <a:sym typeface="Calibri"/>
                        </a:rPr>
                        <a:t>47 000 ha</a:t>
                      </a:r>
                      <a:endParaRPr sz="1700">
                        <a:latin typeface="Calibri"/>
                        <a:ea typeface="Calibri"/>
                        <a:cs typeface="Calibri"/>
                        <a:sym typeface="Calibri"/>
                      </a:endParaRPr>
                    </a:p>
                  </a:txBody>
                  <a:tcPr marL="91450" marR="91450" marT="45725" marB="45725"/>
                </a:tc>
              </a:tr>
              <a:tr h="370850">
                <a:tc>
                  <a:txBody>
                    <a:bodyPr/>
                    <a:lstStyle/>
                    <a:p>
                      <a:pPr marL="0" marR="0" lvl="0" indent="0" algn="l" rtl="0">
                        <a:spcBef>
                          <a:spcPts val="0"/>
                        </a:spcBef>
                        <a:spcAft>
                          <a:spcPts val="0"/>
                        </a:spcAft>
                        <a:buNone/>
                      </a:pPr>
                      <a:r>
                        <a:rPr lang="lv-LV" sz="1800" b="1">
                          <a:latin typeface="Calibri"/>
                          <a:ea typeface="Calibri"/>
                          <a:cs typeface="Calibri"/>
                          <a:sym typeface="Calibri"/>
                        </a:rPr>
                        <a:t>Eligible area</a:t>
                      </a:r>
                      <a:endParaRPr sz="18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lv-LV" sz="1800">
                          <a:latin typeface="Calibri"/>
                          <a:ea typeface="Calibri"/>
                          <a:cs typeface="Calibri"/>
                          <a:sym typeface="Calibri"/>
                        </a:rPr>
                        <a:t>Semi-natural grassland habitats under the EU Habitat Directive across </a:t>
                      </a:r>
                      <a:r>
                        <a:rPr lang="lv-LV" sz="1800" b="0">
                          <a:latin typeface="Calibri"/>
                          <a:ea typeface="Calibri"/>
                          <a:cs typeface="Calibri"/>
                          <a:sym typeface="Calibri"/>
                        </a:rPr>
                        <a:t>all</a:t>
                      </a:r>
                      <a:r>
                        <a:rPr lang="lv-LV" sz="1800" b="1">
                          <a:latin typeface="Calibri"/>
                          <a:ea typeface="Calibri"/>
                          <a:cs typeface="Calibri"/>
                          <a:sym typeface="Calibri"/>
                        </a:rPr>
                        <a:t> </a:t>
                      </a:r>
                      <a:r>
                        <a:rPr lang="lv-LV" sz="1800">
                          <a:latin typeface="Calibri"/>
                          <a:ea typeface="Calibri"/>
                          <a:cs typeface="Calibri"/>
                          <a:sym typeface="Calibri"/>
                        </a:rPr>
                        <a:t>Latvia</a:t>
                      </a:r>
                      <a:endParaRPr sz="1800" b="1">
                        <a:latin typeface="Calibri"/>
                        <a:ea typeface="Calibri"/>
                        <a:cs typeface="Calibri"/>
                        <a:sym typeface="Calibri"/>
                      </a:endParaRPr>
                    </a:p>
                  </a:txBody>
                  <a:tcPr marL="91450" marR="91450" marT="45725" marB="45725"/>
                </a:tc>
              </a:tr>
              <a:tr h="370850">
                <a:tc>
                  <a:txBody>
                    <a:bodyPr/>
                    <a:lstStyle/>
                    <a:p>
                      <a:pPr marL="0" marR="0" lvl="0" indent="0" algn="l" rtl="0">
                        <a:spcBef>
                          <a:spcPts val="0"/>
                        </a:spcBef>
                        <a:spcAft>
                          <a:spcPts val="0"/>
                        </a:spcAft>
                        <a:buNone/>
                      </a:pPr>
                      <a:r>
                        <a:rPr lang="lv-LV" sz="1800" b="1">
                          <a:latin typeface="Calibri"/>
                          <a:ea typeface="Calibri"/>
                          <a:cs typeface="Calibri"/>
                          <a:sym typeface="Calibri"/>
                        </a:rPr>
                        <a:t>Eligible areas</a:t>
                      </a:r>
                      <a:endParaRPr sz="18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lv-LV" sz="1800">
                          <a:latin typeface="Calibri"/>
                          <a:ea typeface="Calibri"/>
                          <a:cs typeface="Calibri"/>
                          <a:sym typeface="Calibri"/>
                        </a:rPr>
                        <a:t>Min 1 ha per farm</a:t>
                      </a:r>
                      <a:endParaRPr sz="1800">
                        <a:latin typeface="Calibri"/>
                        <a:ea typeface="Calibri"/>
                        <a:cs typeface="Calibri"/>
                        <a:sym typeface="Calibri"/>
                      </a:endParaRPr>
                    </a:p>
                    <a:p>
                      <a:pPr marL="0" marR="0" lvl="0" indent="0" algn="l" rtl="0">
                        <a:spcBef>
                          <a:spcPts val="0"/>
                        </a:spcBef>
                        <a:spcAft>
                          <a:spcPts val="0"/>
                        </a:spcAft>
                        <a:buNone/>
                      </a:pPr>
                      <a:r>
                        <a:rPr lang="lv-LV" sz="1800">
                          <a:latin typeface="Calibri"/>
                          <a:ea typeface="Calibri"/>
                          <a:cs typeface="Calibri"/>
                          <a:sym typeface="Calibri"/>
                        </a:rPr>
                        <a:t>Parcels over 0,3 ha</a:t>
                      </a:r>
                      <a:endParaRPr sz="1800">
                        <a:latin typeface="Calibri"/>
                        <a:ea typeface="Calibri"/>
                        <a:cs typeface="Calibri"/>
                        <a:sym typeface="Calibri"/>
                      </a:endParaRPr>
                    </a:p>
                  </a:txBody>
                  <a:tcPr marL="91450" marR="91450" marT="45725" marB="45725"/>
                </a:tc>
              </a:tr>
              <a:tr h="370850">
                <a:tc>
                  <a:txBody>
                    <a:bodyPr/>
                    <a:lstStyle/>
                    <a:p>
                      <a:pPr marL="0" marR="0" lvl="0" indent="0" algn="l" rtl="0">
                        <a:spcBef>
                          <a:spcPts val="0"/>
                        </a:spcBef>
                        <a:spcAft>
                          <a:spcPts val="0"/>
                        </a:spcAft>
                        <a:buNone/>
                      </a:pPr>
                      <a:r>
                        <a:rPr lang="lv-LV" sz="1800" b="1">
                          <a:latin typeface="Calibri"/>
                          <a:ea typeface="Calibri"/>
                          <a:cs typeface="Calibri"/>
                          <a:sym typeface="Calibri"/>
                        </a:rPr>
                        <a:t>Eligibility criteria </a:t>
                      </a:r>
                      <a:endParaRPr sz="18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lv-LV" sz="1800">
                          <a:latin typeface="Calibri"/>
                          <a:ea typeface="Calibri"/>
                          <a:cs typeface="Calibri"/>
                          <a:sym typeface="Calibri"/>
                        </a:rPr>
                        <a:t>Directive habitats on agricultural land (1-3rd categ.)</a:t>
                      </a:r>
                      <a:endParaRPr/>
                    </a:p>
                    <a:p>
                      <a:pPr marL="0" marR="0" lvl="0" indent="0" algn="l" rtl="0">
                        <a:spcBef>
                          <a:spcPts val="0"/>
                        </a:spcBef>
                        <a:spcAft>
                          <a:spcPts val="0"/>
                        </a:spcAft>
                        <a:buClr>
                          <a:schemeClr val="dk1"/>
                        </a:buClr>
                        <a:buSzPts val="1800"/>
                        <a:buFont typeface="Arial"/>
                        <a:buNone/>
                      </a:pPr>
                      <a:r>
                        <a:rPr lang="lv-LV" sz="1800">
                          <a:latin typeface="Calibri"/>
                          <a:ea typeface="Calibri"/>
                          <a:cs typeface="Calibri"/>
                          <a:sym typeface="Calibri"/>
                        </a:rPr>
                        <a:t>Directive habitats outside agricultural land (4th categ.)</a:t>
                      </a:r>
                      <a:endParaRPr sz="1800">
                        <a:latin typeface="Calibri"/>
                        <a:ea typeface="Calibri"/>
                        <a:cs typeface="Calibri"/>
                        <a:sym typeface="Calibri"/>
                      </a:endParaRP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800"/>
                        <a:buFont typeface="Calibri"/>
                        <a:buNone/>
                      </a:pPr>
                      <a:r>
                        <a:rPr lang="lv-LV" sz="1800" b="1">
                          <a:latin typeface="Calibri"/>
                          <a:ea typeface="Calibri"/>
                          <a:cs typeface="Calibri"/>
                          <a:sym typeface="Calibri"/>
                        </a:rPr>
                        <a:t>Management</a:t>
                      </a:r>
                      <a:endParaRPr sz="1800" b="1">
                        <a:latin typeface="Calibri"/>
                        <a:ea typeface="Calibri"/>
                        <a:cs typeface="Calibri"/>
                        <a:sym typeface="Calibri"/>
                      </a:endParaRPr>
                    </a:p>
                    <a:p>
                      <a:pPr marL="0" marR="0" lvl="0" indent="0" algn="l" rtl="0">
                        <a:spcBef>
                          <a:spcPts val="0"/>
                        </a:spcBef>
                        <a:spcAft>
                          <a:spcPts val="0"/>
                        </a:spcAft>
                        <a:buNone/>
                      </a:pPr>
                      <a:endParaRPr sz="18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lv-LV" sz="1800"/>
                        <a:t> </a:t>
                      </a:r>
                      <a:r>
                        <a:rPr lang="lv-LV" sz="1800">
                          <a:latin typeface="Calibri"/>
                          <a:ea typeface="Calibri"/>
                          <a:cs typeface="Calibri"/>
                          <a:sym typeface="Calibri"/>
                        </a:rPr>
                        <a:t>Mowing 1 x year with hay removal by 15 Sept. (any mowing period) OR</a:t>
                      </a:r>
                      <a:endParaRPr sz="1800">
                        <a:latin typeface="Calibri"/>
                        <a:ea typeface="Calibri"/>
                        <a:cs typeface="Calibri"/>
                        <a:sym typeface="Calibri"/>
                      </a:endParaRPr>
                    </a:p>
                    <a:p>
                      <a:pPr marL="0" marR="0" lvl="0" indent="0" algn="l" rtl="0">
                        <a:spcBef>
                          <a:spcPts val="0"/>
                        </a:spcBef>
                        <a:spcAft>
                          <a:spcPts val="0"/>
                        </a:spcAft>
                        <a:buClr>
                          <a:schemeClr val="dk1"/>
                        </a:buClr>
                        <a:buSzPts val="1800"/>
                        <a:buFont typeface="Arial"/>
                        <a:buNone/>
                      </a:pPr>
                      <a:r>
                        <a:rPr lang="lv-LV" sz="1800"/>
                        <a:t> </a:t>
                      </a:r>
                      <a:r>
                        <a:rPr lang="lv-LV" sz="1800">
                          <a:latin typeface="Calibri"/>
                          <a:ea typeface="Calibri"/>
                          <a:cs typeface="Calibri"/>
                          <a:sym typeface="Calibri"/>
                        </a:rPr>
                        <a:t>Grazing with no more than 0.9 </a:t>
                      </a:r>
                      <a:r>
                        <a:rPr lang="lv-LV" sz="1800"/>
                        <a:t>livestock </a:t>
                      </a:r>
                      <a:r>
                        <a:rPr lang="lv-LV" sz="1800">
                          <a:latin typeface="Calibri"/>
                          <a:ea typeface="Calibri"/>
                          <a:cs typeface="Calibri"/>
                          <a:sym typeface="Calibri"/>
                        </a:rPr>
                        <a:t>units per ha (15.05-15.09). If not        grazed properly, than mowing without hay removal</a:t>
                      </a:r>
                      <a:endParaRPr/>
                    </a:p>
                    <a:p>
                      <a:pPr marL="0" marR="0" lvl="0" indent="0" algn="l" rtl="0">
                        <a:spcBef>
                          <a:spcPts val="0"/>
                        </a:spcBef>
                        <a:spcAft>
                          <a:spcPts val="0"/>
                        </a:spcAft>
                        <a:buClr>
                          <a:schemeClr val="dk1"/>
                        </a:buClr>
                        <a:buSzPts val="1800"/>
                        <a:buFont typeface="Arial"/>
                        <a:buNone/>
                      </a:pPr>
                      <a:r>
                        <a:rPr lang="lv-LV" sz="1800"/>
                        <a:t> </a:t>
                      </a:r>
                      <a:r>
                        <a:rPr lang="lv-LV" sz="1800">
                          <a:latin typeface="Calibri"/>
                          <a:ea typeface="Calibri"/>
                          <a:cs typeface="Calibri"/>
                          <a:sym typeface="Calibri"/>
                        </a:rPr>
                        <a:t>No soil disturbance, no cultivation</a:t>
                      </a:r>
                      <a:endParaRPr/>
                    </a:p>
                    <a:p>
                      <a:pPr marL="0" marR="0" lvl="0" indent="0" algn="l" rtl="0">
                        <a:spcBef>
                          <a:spcPts val="0"/>
                        </a:spcBef>
                        <a:spcAft>
                          <a:spcPts val="0"/>
                        </a:spcAft>
                        <a:buClr>
                          <a:schemeClr val="dk1"/>
                        </a:buClr>
                        <a:buSzPts val="1800"/>
                        <a:buFont typeface="Arial"/>
                        <a:buNone/>
                      </a:pPr>
                      <a:r>
                        <a:rPr lang="lv-LV" sz="1800"/>
                        <a:t> </a:t>
                      </a:r>
                      <a:r>
                        <a:rPr lang="lv-LV" sz="1800">
                          <a:latin typeface="Calibri"/>
                          <a:ea typeface="Calibri"/>
                          <a:cs typeface="Calibri"/>
                          <a:sym typeface="Calibri"/>
                        </a:rPr>
                        <a:t>16 hour training (mandatory)</a:t>
                      </a:r>
                      <a:endParaRPr/>
                    </a:p>
                    <a:p>
                      <a:pPr marL="0" marR="0" lvl="0" indent="0" algn="l" rtl="0">
                        <a:spcBef>
                          <a:spcPts val="0"/>
                        </a:spcBef>
                        <a:spcAft>
                          <a:spcPts val="0"/>
                        </a:spcAft>
                        <a:buClr>
                          <a:schemeClr val="dk1"/>
                        </a:buClr>
                        <a:buSzPts val="1800"/>
                        <a:buFont typeface="Arial"/>
                        <a:buNone/>
                      </a:pPr>
                      <a:r>
                        <a:rPr lang="lv-LV" sz="1800"/>
                        <a:t> </a:t>
                      </a:r>
                      <a:r>
                        <a:rPr lang="lv-LV" sz="1800">
                          <a:latin typeface="Calibri"/>
                          <a:ea typeface="Calibri"/>
                          <a:cs typeface="Calibri"/>
                          <a:sym typeface="Calibri"/>
                        </a:rPr>
                        <a:t>Management diary</a:t>
                      </a:r>
                      <a:endParaRPr/>
                    </a:p>
                  </a:txBody>
                  <a:tcPr marL="9525" marR="9525" marT="9525" marB="0" anchor="ctr"/>
                </a:tc>
              </a:tr>
              <a:tr h="370850">
                <a:tc rowSpan="4">
                  <a:txBody>
                    <a:bodyPr/>
                    <a:lstStyle/>
                    <a:p>
                      <a:pPr marL="0" marR="0" lvl="0" indent="0" algn="l" rtl="0">
                        <a:spcBef>
                          <a:spcPts val="0"/>
                        </a:spcBef>
                        <a:spcAft>
                          <a:spcPts val="0"/>
                        </a:spcAft>
                        <a:buNone/>
                      </a:pPr>
                      <a:r>
                        <a:rPr lang="lv-LV" sz="1800" b="1">
                          <a:latin typeface="Calibri"/>
                          <a:ea typeface="Calibri"/>
                          <a:cs typeface="Calibri"/>
                          <a:sym typeface="Calibri"/>
                        </a:rPr>
                        <a:t>Support rates</a:t>
                      </a:r>
                      <a:endParaRPr sz="1800" b="1">
                        <a:latin typeface="Calibri"/>
                        <a:ea typeface="Calibri"/>
                        <a:cs typeface="Calibri"/>
                        <a:sym typeface="Calibri"/>
                      </a:endParaRPr>
                    </a:p>
                    <a:p>
                      <a:pPr marL="0" marR="0" lvl="0" indent="0" algn="l" rtl="0">
                        <a:spcBef>
                          <a:spcPts val="0"/>
                        </a:spcBef>
                        <a:spcAft>
                          <a:spcPts val="0"/>
                        </a:spcAft>
                        <a:buNone/>
                      </a:pPr>
                      <a:r>
                        <a:rPr lang="lv-LV" sz="1800" b="1">
                          <a:latin typeface="Calibri"/>
                          <a:ea typeface="Calibri"/>
                          <a:cs typeface="Calibri"/>
                          <a:sym typeface="Calibri"/>
                        </a:rPr>
                        <a:t>by EU Directive</a:t>
                      </a:r>
                      <a:endParaRPr sz="1800" b="1">
                        <a:latin typeface="Calibri"/>
                        <a:ea typeface="Calibri"/>
                        <a:cs typeface="Calibri"/>
                        <a:sym typeface="Calibri"/>
                      </a:endParaRPr>
                    </a:p>
                    <a:p>
                      <a:pPr marL="0" marR="0" lvl="0" indent="0" algn="l" rtl="0">
                        <a:spcBef>
                          <a:spcPts val="0"/>
                        </a:spcBef>
                        <a:spcAft>
                          <a:spcPts val="0"/>
                        </a:spcAft>
                        <a:buNone/>
                      </a:pPr>
                      <a:r>
                        <a:rPr lang="lv-LV" sz="1800" b="1">
                          <a:latin typeface="Calibri"/>
                          <a:ea typeface="Calibri"/>
                          <a:cs typeface="Calibri"/>
                          <a:sym typeface="Calibri"/>
                        </a:rPr>
                        <a:t>Habitats</a:t>
                      </a:r>
                      <a:endParaRPr sz="1800" b="1">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lv-LV" sz="1600">
                          <a:solidFill>
                            <a:srgbClr val="000000"/>
                          </a:solidFill>
                        </a:rPr>
                        <a:t> </a:t>
                      </a:r>
                      <a:r>
                        <a:rPr lang="lv-LV" sz="1600" b="0" i="0" u="none" strike="noStrike">
                          <a:solidFill>
                            <a:srgbClr val="000000"/>
                          </a:solidFill>
                          <a:latin typeface="Calibri"/>
                          <a:ea typeface="Calibri"/>
                          <a:cs typeface="Calibri"/>
                          <a:sym typeface="Calibri"/>
                        </a:rPr>
                        <a:t>1st category (Natura 2000 habitat types and variants: 6270_1, 6450_1, 2, 6510_1, 2): 83 Eur/ha</a:t>
                      </a:r>
                      <a:endParaRPr/>
                    </a:p>
                  </a:txBody>
                  <a:tcPr marL="9525" marR="9525" marT="9525" marB="0" anchor="ctr"/>
                </a:tc>
              </a:tr>
              <a:tr h="370850">
                <a:tc vMerge="1">
                  <a:txBody>
                    <a:bodyPr/>
                    <a:lstStyle/>
                    <a:p>
                      <a:endParaRPr lang="en-US"/>
                    </a:p>
                  </a:txBody>
                  <a:tcPr/>
                </a:tc>
                <a:tc>
                  <a:txBody>
                    <a:bodyPr/>
                    <a:lstStyle/>
                    <a:p>
                      <a:pPr marL="0" marR="0" lvl="0" indent="0" algn="l" rtl="0">
                        <a:spcBef>
                          <a:spcPts val="0"/>
                        </a:spcBef>
                        <a:spcAft>
                          <a:spcPts val="0"/>
                        </a:spcAft>
                        <a:buNone/>
                      </a:pPr>
                      <a:r>
                        <a:rPr lang="lv-LV" sz="1600">
                          <a:solidFill>
                            <a:srgbClr val="000000"/>
                          </a:solidFill>
                        </a:rPr>
                        <a:t> </a:t>
                      </a:r>
                      <a:r>
                        <a:rPr lang="lv-LV" sz="1600" b="0" i="0" u="none" strike="noStrike">
                          <a:solidFill>
                            <a:srgbClr val="000000"/>
                          </a:solidFill>
                          <a:latin typeface="Calibri"/>
                          <a:ea typeface="Calibri"/>
                          <a:cs typeface="Calibri"/>
                          <a:sym typeface="Calibri"/>
                        </a:rPr>
                        <a:t>2nd category (6270_2,3, 6450_3): 155 Eur/ha</a:t>
                      </a:r>
                      <a:endParaRPr/>
                    </a:p>
                  </a:txBody>
                  <a:tcPr marL="9525" marR="9525" marT="9525" marB="0" anchor="ctr"/>
                </a:tc>
              </a:tr>
              <a:tr h="370850">
                <a:tc vMerge="1">
                  <a:txBody>
                    <a:bodyPr/>
                    <a:lstStyle/>
                    <a:p>
                      <a:endParaRPr lang="en-US"/>
                    </a:p>
                  </a:txBody>
                  <a:tcPr/>
                </a:tc>
                <a:tc>
                  <a:txBody>
                    <a:bodyPr/>
                    <a:lstStyle/>
                    <a:p>
                      <a:pPr marL="0" marR="0" lvl="0" indent="0" algn="l" rtl="0">
                        <a:spcBef>
                          <a:spcPts val="0"/>
                        </a:spcBef>
                        <a:spcAft>
                          <a:spcPts val="0"/>
                        </a:spcAft>
                        <a:buNone/>
                      </a:pPr>
                      <a:r>
                        <a:rPr lang="lv-LV" sz="1600">
                          <a:solidFill>
                            <a:srgbClr val="000000"/>
                          </a:solidFill>
                        </a:rPr>
                        <a:t> </a:t>
                      </a:r>
                      <a:r>
                        <a:rPr lang="lv-LV" sz="1600" b="0" i="0" u="none" strike="noStrike">
                          <a:solidFill>
                            <a:srgbClr val="000000"/>
                          </a:solidFill>
                          <a:latin typeface="Calibri"/>
                          <a:ea typeface="Calibri"/>
                          <a:cs typeface="Calibri"/>
                          <a:sym typeface="Calibri"/>
                        </a:rPr>
                        <a:t>3rd category (1630*_1, 4030_3, 2330_2, 2320_3, 2190_2, 2130*_4, 5130_3,  6120*_1,2,3, 6210-1,2,3,4, 6110*_3, 7230-3, 6230*_1,2, 6410_1,2,3,4, 6530*_1): 206  Eur/ha</a:t>
                      </a:r>
                      <a:endParaRPr/>
                    </a:p>
                  </a:txBody>
                  <a:tcPr marL="9525" marR="9525" marT="9525" marB="0" anchor="ctr"/>
                </a:tc>
              </a:tr>
              <a:tr h="370850">
                <a:tc vMerge="1">
                  <a:txBody>
                    <a:bodyPr/>
                    <a:lstStyle/>
                    <a:p>
                      <a:endParaRPr lang="en-US"/>
                    </a:p>
                  </a:txBody>
                  <a:tcPr/>
                </a:tc>
                <a:tc>
                  <a:txBody>
                    <a:bodyPr/>
                    <a:lstStyle/>
                    <a:p>
                      <a:pPr marL="0" marR="0" lvl="0" indent="0" algn="l" rtl="0">
                        <a:spcBef>
                          <a:spcPts val="0"/>
                        </a:spcBef>
                        <a:spcAft>
                          <a:spcPts val="0"/>
                        </a:spcAft>
                        <a:buNone/>
                      </a:pPr>
                      <a:r>
                        <a:rPr lang="lv-LV" sz="1600">
                          <a:solidFill>
                            <a:srgbClr val="000000"/>
                          </a:solidFill>
                        </a:rPr>
                        <a:t> </a:t>
                      </a:r>
                      <a:r>
                        <a:rPr lang="lv-LV" sz="1600" b="0" i="0" u="none" strike="noStrike">
                          <a:solidFill>
                            <a:srgbClr val="000000"/>
                          </a:solidFill>
                          <a:latin typeface="Calibri"/>
                          <a:ea typeface="Calibri"/>
                          <a:cs typeface="Calibri"/>
                          <a:sym typeface="Calibri"/>
                        </a:rPr>
                        <a:t>4th category (1630*_2, 6100, 6110*_1,2, 2130*_1,2,3, 2190_1, 6410_5, 2320_1,1, 2330_1, 4010_1,2, 4030_1,2, 5130*_1,2, 6530*_2, 6450_4, 7230_1,2): 330 Eur/ha</a:t>
                      </a:r>
                      <a:endParaRPr/>
                    </a:p>
                  </a:txBody>
                  <a:tcPr marL="9525" marR="9525" marT="9525" marB="0" anchor="ctr"/>
                </a:tc>
              </a:tr>
            </a:tbl>
          </a:graphicData>
        </a:graphic>
      </p:graphicFrame>
      <p:sp>
        <p:nvSpPr>
          <p:cNvPr id="124" name="Google Shape;1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lv-LV"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l="10281" t="24787" r="61889" b="20789"/>
          <a:stretch/>
        </p:blipFill>
        <p:spPr>
          <a:xfrm>
            <a:off x="592355" y="2170331"/>
            <a:ext cx="7685778" cy="4611469"/>
          </a:xfrm>
          <a:prstGeom prst="rect">
            <a:avLst/>
          </a:prstGeom>
          <a:noFill/>
          <a:ln>
            <a:noFill/>
          </a:ln>
        </p:spPr>
      </p:pic>
      <p:sp>
        <p:nvSpPr>
          <p:cNvPr id="130" name="Google Shape;130;p18"/>
          <p:cNvSpPr/>
          <p:nvPr/>
        </p:nvSpPr>
        <p:spPr>
          <a:xfrm>
            <a:off x="571500" y="1524000"/>
            <a:ext cx="82296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800">
                <a:solidFill>
                  <a:schemeClr val="dk1"/>
                </a:solidFill>
                <a:latin typeface="Calibri"/>
                <a:ea typeface="Calibri"/>
                <a:cs typeface="Calibri"/>
                <a:sym typeface="Calibri"/>
              </a:rPr>
              <a:t>Conditions under the agri-environment-climate measure “Maintenance of Biological Diversity in Grasslands” under the Latvian RDP (Rūsiņa, 2017)</a:t>
            </a:r>
            <a:endParaRPr sz="1800">
              <a:solidFill>
                <a:schemeClr val="dk1"/>
              </a:solidFill>
              <a:latin typeface="Calibri"/>
              <a:ea typeface="Calibri"/>
              <a:cs typeface="Calibri"/>
              <a:sym typeface="Calibri"/>
            </a:endParaRPr>
          </a:p>
        </p:txBody>
      </p:sp>
      <p:sp>
        <p:nvSpPr>
          <p:cNvPr id="131" name="Google Shape;131;p18"/>
          <p:cNvSpPr/>
          <p:nvPr/>
        </p:nvSpPr>
        <p:spPr>
          <a:xfrm>
            <a:off x="381000" y="406698"/>
            <a:ext cx="8610600"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a:solidFill>
                  <a:schemeClr val="dk1"/>
                </a:solidFill>
                <a:latin typeface="Calibri"/>
                <a:ea typeface="Calibri"/>
                <a:cs typeface="Calibri"/>
                <a:sym typeface="Calibri"/>
              </a:rPr>
              <a:t>The MBG measure experienced substantial changes between 2004 and 2017. The most important changes were allowed starting dates for mowing and permission to mulch the cut grass and leave it on the field.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457200" y="274650"/>
            <a:ext cx="84471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lv-LV" sz="3959"/>
              <a:t>Effectiveness of the MBG scheme </a:t>
            </a:r>
            <a:endParaRPr sz="3959" b="0" i="0" u="none" strike="noStrike" cap="none">
              <a:solidFill>
                <a:schemeClr val="dk1"/>
              </a:solidFill>
              <a:latin typeface="Calibri"/>
              <a:ea typeface="Calibri"/>
              <a:cs typeface="Calibri"/>
              <a:sym typeface="Calibri"/>
            </a:endParaRPr>
          </a:p>
        </p:txBody>
      </p:sp>
      <p:sp>
        <p:nvSpPr>
          <p:cNvPr id="137" name="Google Shape;137;p19"/>
          <p:cNvSpPr txBox="1">
            <a:spLocks noGrp="1"/>
          </p:cNvSpPr>
          <p:nvPr>
            <p:ph type="body" idx="1"/>
          </p:nvPr>
        </p:nvSpPr>
        <p:spPr>
          <a:xfrm>
            <a:off x="228600" y="1554400"/>
            <a:ext cx="8686800" cy="5184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lv-LV" sz="2400" b="0" i="0" u="none" strike="noStrike" cap="none">
                <a:solidFill>
                  <a:schemeClr val="dk1"/>
                </a:solidFill>
                <a:latin typeface="Calibri"/>
                <a:ea typeface="Calibri"/>
                <a:cs typeface="Calibri"/>
                <a:sym typeface="Calibri"/>
              </a:rPr>
              <a:t>Two reports on effectiveness of the RDP measures in preserving semi-natural</a:t>
            </a:r>
            <a:r>
              <a:rPr lang="lv-LV" sz="2400"/>
              <a:t> </a:t>
            </a:r>
            <a:r>
              <a:rPr lang="lv-LV" sz="2400" b="0" i="0" u="none" strike="noStrike" cap="none">
                <a:solidFill>
                  <a:schemeClr val="dk1"/>
                </a:solidFill>
                <a:latin typeface="Calibri"/>
                <a:ea typeface="Calibri"/>
                <a:cs typeface="Calibri"/>
                <a:sym typeface="Calibri"/>
              </a:rPr>
              <a:t>grassland biodiversity within the scope of the Ongoing Evaluation</a:t>
            </a:r>
            <a:r>
              <a:rPr lang="lv-LV" sz="2400"/>
              <a:t> </a:t>
            </a:r>
            <a:r>
              <a:rPr lang="lv-LV" sz="2400" b="0" i="0" u="none" strike="noStrike" cap="none">
                <a:solidFill>
                  <a:schemeClr val="dk1"/>
                </a:solidFill>
                <a:latin typeface="Calibri"/>
                <a:ea typeface="Calibri"/>
                <a:cs typeface="Calibri"/>
                <a:sym typeface="Calibri"/>
              </a:rPr>
              <a:t>System of the RDP 2007–2013 (LVAEI 2013, 2014). </a:t>
            </a:r>
            <a:endParaRPr sz="24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lv-LV" sz="2400" b="1"/>
              <a:t>2013 G</a:t>
            </a:r>
            <a:r>
              <a:rPr lang="lv-LV" sz="2400" b="1" i="0" u="none" strike="noStrike" cap="none">
                <a:solidFill>
                  <a:schemeClr val="dk1"/>
                </a:solidFill>
              </a:rPr>
              <a:t>rassland survey</a:t>
            </a:r>
            <a:r>
              <a:rPr lang="lv-LV" sz="2400" b="1"/>
              <a:t> </a:t>
            </a:r>
            <a:r>
              <a:rPr lang="lv-LV" sz="2400"/>
              <a:t>showed that</a:t>
            </a:r>
            <a:r>
              <a:rPr lang="lv-LV" sz="2400" b="1"/>
              <a:t> </a:t>
            </a:r>
            <a:r>
              <a:rPr lang="lv-LV" sz="2400"/>
              <a:t>MBG measure </a:t>
            </a:r>
            <a:r>
              <a:rPr lang="lv-LV" sz="2400" i="0" u="none" strike="noStrike" cap="none">
                <a:solidFill>
                  <a:schemeClr val="dk1"/>
                </a:solidFill>
              </a:rPr>
              <a:t>o</a:t>
            </a:r>
            <a:r>
              <a:rPr lang="lv-LV" sz="2400" b="0" i="0" u="none" strike="noStrike" cap="none">
                <a:solidFill>
                  <a:schemeClr val="dk1"/>
                </a:solidFill>
                <a:latin typeface="Calibri"/>
                <a:ea typeface="Calibri"/>
                <a:cs typeface="Calibri"/>
                <a:sym typeface="Calibri"/>
              </a:rPr>
              <a:t>bjectives </a:t>
            </a:r>
            <a:r>
              <a:rPr lang="lv-LV" sz="2400" b="1" i="0" u="none" strike="noStrike" cap="none">
                <a:solidFill>
                  <a:schemeClr val="dk1"/>
                </a:solidFill>
                <a:latin typeface="Calibri"/>
                <a:ea typeface="Calibri"/>
                <a:cs typeface="Calibri"/>
                <a:sym typeface="Calibri"/>
              </a:rPr>
              <a:t>not </a:t>
            </a:r>
            <a:r>
              <a:rPr lang="lv-LV" sz="2400"/>
              <a:t>achieved </a:t>
            </a:r>
            <a:r>
              <a:rPr lang="lv-LV" sz="2400" b="0" i="0" u="none" strike="noStrike" cap="none">
                <a:solidFill>
                  <a:schemeClr val="dk1"/>
                </a:solidFill>
                <a:latin typeface="Calibri"/>
                <a:ea typeface="Calibri"/>
                <a:cs typeface="Calibri"/>
                <a:sym typeface="Calibri"/>
              </a:rPr>
              <a:t>during 2007–2013:</a:t>
            </a:r>
            <a:endParaRPr sz="2400" b="0" i="0" u="none" strike="noStrike" cap="none">
              <a:solidFill>
                <a:schemeClr val="dk1"/>
              </a:solidFill>
              <a:latin typeface="Calibri"/>
              <a:ea typeface="Calibri"/>
              <a:cs typeface="Calibri"/>
              <a:sym typeface="Calibri"/>
            </a:endParaRPr>
          </a:p>
          <a:p>
            <a:pPr marL="648000" marR="0" lvl="0" indent="-205399" algn="l" rtl="0">
              <a:spcBef>
                <a:spcPts val="60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	24 % of surveyed MBG areas had ceased to conform to MBG criteria </a:t>
            </a:r>
            <a:endParaRPr sz="2400" b="0" i="0" u="none" strike="noStrike" cap="none">
              <a:solidFill>
                <a:schemeClr val="dk1"/>
              </a:solidFill>
              <a:latin typeface="Calibri"/>
              <a:ea typeface="Calibri"/>
              <a:cs typeface="Calibri"/>
              <a:sym typeface="Calibri"/>
            </a:endParaRPr>
          </a:p>
          <a:p>
            <a:pPr marL="648000" marR="0" lvl="0" indent="-205399" algn="l" rtl="0">
              <a:spcBef>
                <a:spcPts val="60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	plant species richness has declined, expansive nitrophilous species (e.g., </a:t>
            </a:r>
            <a:r>
              <a:rPr lang="lv-LV" sz="2400" b="0" i="1" u="none" strike="noStrike" cap="none">
                <a:solidFill>
                  <a:schemeClr val="dk1"/>
                </a:solidFill>
                <a:latin typeface="Calibri"/>
                <a:ea typeface="Calibri"/>
                <a:cs typeface="Calibri"/>
                <a:sym typeface="Calibri"/>
              </a:rPr>
              <a:t>Aegopodium podagraria</a:t>
            </a:r>
            <a:r>
              <a:rPr lang="lv-LV" sz="2400" b="0" i="0" u="none" strike="noStrike" cap="none">
                <a:solidFill>
                  <a:schemeClr val="dk1"/>
                </a:solidFill>
                <a:latin typeface="Calibri"/>
                <a:ea typeface="Calibri"/>
                <a:cs typeface="Calibri"/>
                <a:sym typeface="Calibri"/>
              </a:rPr>
              <a:t> and </a:t>
            </a:r>
            <a:r>
              <a:rPr lang="lv-LV" sz="2400" b="0" i="1" u="none" strike="noStrike" cap="none">
                <a:solidFill>
                  <a:schemeClr val="dk1"/>
                </a:solidFill>
                <a:latin typeface="Calibri"/>
                <a:ea typeface="Calibri"/>
                <a:cs typeface="Calibri"/>
                <a:sym typeface="Calibri"/>
              </a:rPr>
              <a:t>Anthriscus sylvestris</a:t>
            </a:r>
            <a:r>
              <a:rPr lang="lv-LV" sz="2400" b="0" i="0" u="none" strike="noStrike" cap="none">
                <a:solidFill>
                  <a:schemeClr val="dk1"/>
                </a:solidFill>
                <a:latin typeface="Calibri"/>
                <a:ea typeface="Calibri"/>
                <a:cs typeface="Calibri"/>
                <a:sym typeface="Calibri"/>
              </a:rPr>
              <a:t>)</a:t>
            </a:r>
            <a:r>
              <a:rPr lang="lv-LV" sz="2400" b="0" i="1" u="none" strike="noStrike" cap="none">
                <a:solidFill>
                  <a:schemeClr val="dk1"/>
                </a:solidFill>
                <a:latin typeface="Calibri"/>
                <a:ea typeface="Calibri"/>
                <a:cs typeface="Calibri"/>
                <a:sym typeface="Calibri"/>
              </a:rPr>
              <a:t> </a:t>
            </a:r>
            <a:r>
              <a:rPr lang="lv-LV" sz="2400" b="0" i="0" u="none" strike="noStrike" cap="none">
                <a:solidFill>
                  <a:schemeClr val="dk1"/>
                </a:solidFill>
                <a:latin typeface="Calibri"/>
                <a:ea typeface="Calibri"/>
                <a:cs typeface="Calibri"/>
                <a:sym typeface="Calibri"/>
              </a:rPr>
              <a:t>colonised many parcels</a:t>
            </a:r>
            <a:endParaRPr sz="2400"/>
          </a:p>
          <a:p>
            <a:pPr marL="648000" marR="0" lvl="0" indent="-205399" algn="l" rtl="0">
              <a:spcBef>
                <a:spcPts val="600"/>
              </a:spcBef>
              <a:spcAft>
                <a:spcPts val="0"/>
              </a:spcAft>
              <a:buClr>
                <a:schemeClr val="dk1"/>
              </a:buClr>
              <a:buSzPts val="2400"/>
              <a:buFont typeface="Arial"/>
              <a:buChar char="•"/>
            </a:pPr>
            <a:r>
              <a:rPr lang="lv-LV" sz="2400" b="0" i="0" u="none" strike="noStrike" cap="none">
                <a:solidFill>
                  <a:schemeClr val="dk1"/>
                </a:solidFill>
                <a:latin typeface="Calibri"/>
                <a:ea typeface="Calibri"/>
                <a:cs typeface="Calibri"/>
                <a:sym typeface="Calibri"/>
              </a:rPr>
              <a:t>	high biodiversity preserved only in ca. 15 % of</a:t>
            </a:r>
            <a:r>
              <a:rPr lang="lv-LV" sz="2400"/>
              <a:t> </a:t>
            </a:r>
            <a:r>
              <a:rPr lang="lv-LV" sz="2400" b="0" i="0" u="none" strike="noStrike" cap="none">
                <a:solidFill>
                  <a:schemeClr val="dk1"/>
                </a:solidFill>
                <a:latin typeface="Calibri"/>
                <a:ea typeface="Calibri"/>
                <a:cs typeface="Calibri"/>
                <a:sym typeface="Calibri"/>
              </a:rPr>
              <a:t>total area managed under the MBG measure.</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lv-LV" sz="3959"/>
              <a:t>Shortcomings and lessons-learnt </a:t>
            </a:r>
            <a:endParaRPr sz="3959" b="0" i="0" u="none" strike="noStrike" cap="none">
              <a:solidFill>
                <a:schemeClr val="dk1"/>
              </a:solidFill>
              <a:latin typeface="Calibri"/>
              <a:ea typeface="Calibri"/>
              <a:cs typeface="Calibri"/>
              <a:sym typeface="Calibri"/>
            </a:endParaRPr>
          </a:p>
        </p:txBody>
      </p:sp>
      <p:sp>
        <p:nvSpPr>
          <p:cNvPr id="143" name="Google Shape;143;p20"/>
          <p:cNvSpPr txBox="1">
            <a:spLocks noGrp="1"/>
          </p:cNvSpPr>
          <p:nvPr>
            <p:ph type="body" idx="1"/>
          </p:nvPr>
        </p:nvSpPr>
        <p:spPr>
          <a:xfrm>
            <a:off x="303250" y="1520900"/>
            <a:ext cx="8771400" cy="303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400" b="1"/>
              <a:t>Measure failure resulted from</a:t>
            </a:r>
            <a:r>
              <a:rPr lang="lv-LV" sz="2400"/>
              <a:t> </a:t>
            </a:r>
            <a:r>
              <a:rPr lang="lv-LV" sz="2400" b="1" i="0" u="none" strike="noStrike" cap="none">
                <a:solidFill>
                  <a:schemeClr val="dk1"/>
                </a:solidFill>
              </a:rPr>
              <a:t>inadequate </a:t>
            </a:r>
            <a:r>
              <a:rPr lang="lv-LV" sz="2400" b="1"/>
              <a:t>management conditions</a:t>
            </a:r>
            <a:r>
              <a:rPr lang="lv-LV" sz="2400" b="1" i="0" u="none" strike="noStrike" cap="none">
                <a:solidFill>
                  <a:schemeClr val="dk1"/>
                </a:solidFill>
              </a:rPr>
              <a:t>:</a:t>
            </a:r>
            <a:endParaRPr sz="2400" b="1" i="0" u="none" strike="noStrike" cap="none">
              <a:solidFill>
                <a:schemeClr val="dk1"/>
              </a:solidFill>
            </a:endParaRPr>
          </a:p>
          <a:p>
            <a:pPr marL="457200" marR="0" lvl="0" indent="-381000" algn="l" rtl="0">
              <a:spcBef>
                <a:spcPts val="0"/>
              </a:spcBef>
              <a:spcAft>
                <a:spcPts val="0"/>
              </a:spcAft>
              <a:buSzPts val="2400"/>
              <a:buChar char="•"/>
            </a:pPr>
            <a:r>
              <a:rPr lang="lv-LV" sz="2400" b="0" i="0" u="none" strike="noStrike" cap="none">
                <a:solidFill>
                  <a:schemeClr val="dk1"/>
                </a:solidFill>
                <a:latin typeface="Calibri"/>
                <a:ea typeface="Calibri"/>
                <a:cs typeface="Calibri"/>
                <a:sym typeface="Calibri"/>
              </a:rPr>
              <a:t>l</a:t>
            </a:r>
            <a:r>
              <a:rPr lang="lv-LV" sz="2400" b="1" i="0" u="none" strike="noStrike" cap="none">
                <a:solidFill>
                  <a:schemeClr val="dk1"/>
                </a:solidFill>
              </a:rPr>
              <a:t>ate mowing and mulching </a:t>
            </a:r>
            <a:r>
              <a:rPr lang="lv-LV" sz="2400"/>
              <a:t>negatively </a:t>
            </a:r>
            <a:r>
              <a:rPr lang="lv-LV" sz="2400" b="0" i="0" u="none" strike="noStrike" cap="none">
                <a:solidFill>
                  <a:schemeClr val="dk1"/>
                </a:solidFill>
                <a:latin typeface="Calibri"/>
                <a:ea typeface="Calibri"/>
                <a:cs typeface="Calibri"/>
                <a:sym typeface="Calibri"/>
              </a:rPr>
              <a:t>affected plant diversity</a:t>
            </a:r>
            <a:r>
              <a:rPr lang="lv-LV" sz="2400"/>
              <a:t>;</a:t>
            </a:r>
            <a:endParaRPr sz="2400"/>
          </a:p>
          <a:p>
            <a:pPr marL="457200" marR="0" lvl="0" indent="-381000" algn="l" rtl="0">
              <a:spcBef>
                <a:spcPts val="0"/>
              </a:spcBef>
              <a:spcAft>
                <a:spcPts val="0"/>
              </a:spcAft>
              <a:buSzPts val="2400"/>
              <a:buChar char="•"/>
            </a:pPr>
            <a:r>
              <a:rPr lang="lv-LV" sz="2400" b="1"/>
              <a:t>S</a:t>
            </a:r>
            <a:r>
              <a:rPr lang="lv-LV" sz="2400" b="1" i="0" u="none" strike="noStrike" cap="none">
                <a:solidFill>
                  <a:schemeClr val="dk1"/>
                </a:solidFill>
              </a:rPr>
              <a:t>ingle payment level</a:t>
            </a:r>
            <a:r>
              <a:rPr lang="lv-LV" sz="2400" b="1"/>
              <a:t> </a:t>
            </a:r>
            <a:r>
              <a:rPr lang="lv-LV" sz="2400" b="0" i="0" u="none" strike="noStrike" cap="none">
                <a:solidFill>
                  <a:schemeClr val="dk1"/>
                </a:solidFill>
                <a:latin typeface="Calibri"/>
                <a:ea typeface="Calibri"/>
                <a:cs typeface="Calibri"/>
                <a:sym typeface="Calibri"/>
              </a:rPr>
              <a:t>created unbalanced representation of the habitat types</a:t>
            </a:r>
            <a:endParaRPr sz="2400"/>
          </a:p>
          <a:p>
            <a:pPr marL="1371600" marR="0" lvl="2" indent="-381000" algn="l" rtl="0">
              <a:spcBef>
                <a:spcPts val="0"/>
              </a:spcBef>
              <a:spcAft>
                <a:spcPts val="0"/>
              </a:spcAft>
              <a:buSzPts val="2400"/>
              <a:buChar char="•"/>
            </a:pPr>
            <a:r>
              <a:rPr lang="lv-LV"/>
              <a:t>Most valuable sites are also most challenging for management &amp; have lower production value</a:t>
            </a:r>
            <a:endParaRPr/>
          </a:p>
          <a:p>
            <a:pPr marL="1371600" marR="0" lvl="2" indent="-381000" algn="l" rtl="0">
              <a:spcBef>
                <a:spcPts val="0"/>
              </a:spcBef>
              <a:spcAft>
                <a:spcPts val="0"/>
              </a:spcAft>
              <a:buSzPts val="2400"/>
              <a:buChar char="•"/>
            </a:pPr>
            <a:r>
              <a:rPr lang="lv-LV"/>
              <a:t>Single payment level resulted in underrepresentation of most biologically diverse sites</a:t>
            </a: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
        <p:nvSpPr>
          <p:cNvPr id="144" name="Google Shape;144;p20"/>
          <p:cNvSpPr txBox="1"/>
          <p:nvPr/>
        </p:nvSpPr>
        <p:spPr>
          <a:xfrm>
            <a:off x="457200" y="4935375"/>
            <a:ext cx="8617500" cy="18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v-LV" sz="2400" b="1">
                <a:solidFill>
                  <a:schemeClr val="dk1"/>
                </a:solidFill>
                <a:latin typeface="Calibri"/>
                <a:ea typeface="Calibri"/>
                <a:cs typeface="Calibri"/>
                <a:sym typeface="Calibri"/>
              </a:rPr>
              <a:t>Since 2014, </a:t>
            </a:r>
            <a:r>
              <a:rPr lang="lv-LV" sz="2400">
                <a:solidFill>
                  <a:schemeClr val="dk1"/>
                </a:solidFill>
                <a:latin typeface="Calibri"/>
                <a:ea typeface="Calibri"/>
                <a:cs typeface="Calibri"/>
                <a:sym typeface="Calibri"/>
              </a:rPr>
              <a:t>adjustments to eliminate above problems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Current rules include compulsory hay or fresh biomass removal,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Flexible mowing time, no set starting date.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959"/>
              <a:buFont typeface="Calibri"/>
              <a:buNone/>
            </a:pPr>
            <a:r>
              <a:rPr lang="lv-LV" sz="3959"/>
              <a:t>Current measure </a:t>
            </a:r>
            <a:endParaRPr sz="3959" b="0" i="0" u="none" strike="noStrike" cap="none">
              <a:solidFill>
                <a:schemeClr val="dk1"/>
              </a:solidFill>
              <a:latin typeface="Calibri"/>
              <a:ea typeface="Calibri"/>
              <a:cs typeface="Calibri"/>
              <a:sym typeface="Calibri"/>
            </a:endParaRPr>
          </a:p>
        </p:txBody>
      </p:sp>
      <p:sp>
        <p:nvSpPr>
          <p:cNvPr id="150" name="Google Shape;150;p21"/>
          <p:cNvSpPr txBox="1"/>
          <p:nvPr/>
        </p:nvSpPr>
        <p:spPr>
          <a:xfrm>
            <a:off x="457200" y="1279650"/>
            <a:ext cx="8617200" cy="29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v-LV" sz="2400" b="1">
                <a:solidFill>
                  <a:schemeClr val="dk1"/>
                </a:solidFill>
                <a:latin typeface="Calibri"/>
                <a:ea typeface="Calibri"/>
                <a:cs typeface="Calibri"/>
                <a:sym typeface="Calibri"/>
              </a:rPr>
              <a:t>Since 2014: </a:t>
            </a:r>
            <a:r>
              <a:rPr lang="lv-LV" sz="2400">
                <a:solidFill>
                  <a:schemeClr val="dk1"/>
                </a:solidFill>
                <a:latin typeface="Calibri"/>
                <a:ea typeface="Calibri"/>
                <a:cs typeface="Calibri"/>
                <a:sym typeface="Calibri"/>
              </a:rPr>
              <a:t>Adjustments to improve effectiveness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Current rules include compulsory hay (or fresh biomass) removal,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Flexible mowing time, no set starting date.</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Obligatory training for farmers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lv-LV" sz="2400">
                <a:solidFill>
                  <a:schemeClr val="dk1"/>
                </a:solidFill>
                <a:latin typeface="Calibri"/>
                <a:ea typeface="Calibri"/>
                <a:cs typeface="Calibri"/>
                <a:sym typeface="Calibri"/>
              </a:rPr>
              <a:t>differentiation of support rates by grassland productivity (less productive grasslands get higher support)</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4857</Words>
  <Application>Microsoft Office PowerPoint</Application>
  <PresentationFormat>On-screen Show (4:3)</PresentationFormat>
  <Paragraphs>324</Paragraphs>
  <Slides>42</Slides>
  <Notes>42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Workshop “The role of Rural Development Programmes in supporting semi-natural grassland management in Boreal countries”, 26th–27th July, 2018, Smiltene, LATVIA</vt:lpstr>
      <vt:lpstr>PowerPoint Presentation</vt:lpstr>
      <vt:lpstr>Content</vt:lpstr>
      <vt:lpstr>Agri-environment support for maintaining biodiversity in grasslands</vt:lpstr>
      <vt:lpstr>PowerPoint Presentation</vt:lpstr>
      <vt:lpstr>PowerPoint Presentation</vt:lpstr>
      <vt:lpstr>Effectiveness of the MBG scheme </vt:lpstr>
      <vt:lpstr>Shortcomings and lessons-learnt </vt:lpstr>
      <vt:lpstr>Current measure </vt:lpstr>
      <vt:lpstr>Training for farmers</vt:lpstr>
      <vt:lpstr>Content</vt:lpstr>
      <vt:lpstr>Structure of the training</vt:lpstr>
      <vt:lpstr>Day 1: presentations</vt:lpstr>
      <vt:lpstr>Day 1: Interactive activities</vt:lpstr>
      <vt:lpstr>Day 1: Field trip, 4 hours</vt:lpstr>
      <vt:lpstr>Personal assignment (homework)</vt:lpstr>
      <vt:lpstr>Example of a management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2: Presentations</vt:lpstr>
      <vt:lpstr>Day 2: Discussions of homework</vt:lpstr>
      <vt:lpstr>Day 2: Field day, 4 hours</vt:lpstr>
      <vt:lpstr>Content</vt:lpstr>
      <vt:lpstr>Results and feedback</vt:lpstr>
      <vt:lpstr>Learning outcomes: perspective of the experts</vt:lpstr>
      <vt:lpstr>PowerPoint Presentation</vt:lpstr>
      <vt:lpstr>PowerPoint Presentation</vt:lpstr>
      <vt:lpstr>Learning outcomes: perspective of the experts</vt:lpstr>
      <vt:lpstr>PowerPoint Presentation</vt:lpstr>
      <vt:lpstr>Feedback from the farmers</vt:lpstr>
      <vt:lpstr>Possible reasons for low scores about the benefits from the training</vt:lpstr>
      <vt:lpstr>Content</vt:lpstr>
      <vt:lpstr>Challenges</vt:lpstr>
      <vt:lpstr>Improvements: information &amp; communication</vt:lpstr>
      <vt:lpstr>Improvements: training &amp; funding</vt:lpstr>
      <vt:lpstr>Improvements: advisory services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“The role of Rural Development Programmes in supporting semi-natural grassland management in Boreal countries”, 26th–27th July, 2018, Smiltene, LATVIA</dc:title>
  <cp:lastModifiedBy>Herzon, Iryna</cp:lastModifiedBy>
  <cp:revision>1</cp:revision>
  <cp:lastPrinted>2018-09-24T13:37:22Z</cp:lastPrinted>
  <dcterms:modified xsi:type="dcterms:W3CDTF">2018-09-24T13:37:35Z</dcterms:modified>
</cp:coreProperties>
</file>