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50"/>
  </p:notesMasterIdLst>
  <p:handoutMasterIdLst>
    <p:handoutMasterId r:id="rId51"/>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2" r:id="rId48"/>
    <p:sldId id="301" r:id="rId49"/>
  </p:sldIdLst>
  <p:sldSz cx="9144000" cy="6858000" type="screen4x3"/>
  <p:notesSz cx="7102475" cy="10234613"/>
  <p:embeddedFontLst>
    <p:embeddedFont>
      <p:font typeface="Century Gothic" panose="020B0502020202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rina Herzon" initials="" lastIdx="1" clrIdx="0"/>
  <p:cmAuthor id="1" name="" initials=""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465" autoAdjust="0"/>
  </p:normalViewPr>
  <p:slideViewPr>
    <p:cSldViewPr snapToGrid="0">
      <p:cViewPr varScale="1">
        <p:scale>
          <a:sx n="87" d="100"/>
          <a:sy n="87" d="100"/>
        </p:scale>
        <p:origin x="130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3508"/>
          </a:xfrm>
          <a:prstGeom prst="rect">
            <a:avLst/>
          </a:prstGeom>
        </p:spPr>
        <p:txBody>
          <a:bodyPr vert="horz" lIns="99066" tIns="49533" rIns="99066" bIns="49533" rtlCol="0"/>
          <a:lstStyle>
            <a:lvl1pPr algn="r">
              <a:defRPr sz="1300"/>
            </a:lvl1pPr>
          </a:lstStyle>
          <a:p>
            <a:fld id="{3B6DC36E-DD4B-4A19-BF21-BE4F853784D3}" type="datetimeFigureOut">
              <a:rPr lang="en-GB" smtClean="0"/>
              <a:t>24/09/2018</a:t>
            </a:fld>
            <a:endParaRPr lang="en-GB"/>
          </a:p>
        </p:txBody>
      </p:sp>
      <p:sp>
        <p:nvSpPr>
          <p:cNvPr id="4" name="Footer Placeholder 3"/>
          <p:cNvSpPr>
            <a:spLocks noGrp="1"/>
          </p:cNvSpPr>
          <p:nvPr>
            <p:ph type="ftr" sz="quarter" idx="2"/>
          </p:nvPr>
        </p:nvSpPr>
        <p:spPr>
          <a:xfrm>
            <a:off x="0" y="9721107"/>
            <a:ext cx="3077739" cy="513507"/>
          </a:xfrm>
          <a:prstGeom prst="rect">
            <a:avLst/>
          </a:prstGeom>
        </p:spPr>
        <p:txBody>
          <a:bodyPr vert="horz" lIns="99066" tIns="49533" rIns="99066" bIns="49533"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21107"/>
            <a:ext cx="3077739" cy="513507"/>
          </a:xfrm>
          <a:prstGeom prst="rect">
            <a:avLst/>
          </a:prstGeom>
        </p:spPr>
        <p:txBody>
          <a:bodyPr vert="horz" lIns="99066" tIns="49533" rIns="99066" bIns="49533" rtlCol="0" anchor="b"/>
          <a:lstStyle>
            <a:lvl1pPr algn="r">
              <a:defRPr sz="1300"/>
            </a:lvl1pPr>
          </a:lstStyle>
          <a:p>
            <a:fld id="{1610F605-F69D-43C6-8C07-75D565700551}" type="slidenum">
              <a:rPr lang="en-GB" smtClean="0"/>
              <a:t>‹#›</a:t>
            </a:fld>
            <a:endParaRPr lang="en-GB"/>
          </a:p>
        </p:txBody>
      </p:sp>
    </p:spTree>
    <p:extLst>
      <p:ext uri="{BB962C8B-B14F-4D97-AF65-F5344CB8AC3E}">
        <p14:creationId xmlns:p14="http://schemas.microsoft.com/office/powerpoint/2010/main" val="3267895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511731"/>
          </a:xfrm>
          <a:prstGeom prst="rect">
            <a:avLst/>
          </a:prstGeom>
          <a:noFill/>
          <a:ln>
            <a:noFill/>
          </a:ln>
        </p:spPr>
        <p:txBody>
          <a:bodyPr spcFirstLastPara="1" wrap="square" lIns="99050" tIns="49511" rIns="99050" bIns="49511" anchor="t" anchorCtr="0"/>
          <a:lstStyle>
            <a:lvl1pPr marR="0" lvl="0"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091" y="0"/>
            <a:ext cx="3077739" cy="511731"/>
          </a:xfrm>
          <a:prstGeom prst="rect">
            <a:avLst/>
          </a:prstGeom>
          <a:noFill/>
          <a:ln>
            <a:noFill/>
          </a:ln>
        </p:spPr>
        <p:txBody>
          <a:bodyPr spcFirstLastPara="1" wrap="square" lIns="99050" tIns="49511" rIns="99050" bIns="49511" anchor="t" anchorCtr="0"/>
          <a:lstStyle>
            <a:lvl1pPr marR="0" lvl="0" algn="r"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721105"/>
            <a:ext cx="3077739" cy="511731"/>
          </a:xfrm>
          <a:prstGeom prst="rect">
            <a:avLst/>
          </a:prstGeom>
          <a:noFill/>
          <a:ln>
            <a:noFill/>
          </a:ln>
        </p:spPr>
        <p:txBody>
          <a:bodyPr spcFirstLastPara="1" wrap="square" lIns="99050" tIns="49511" rIns="99050" bIns="49511" anchor="b" anchorCtr="0"/>
          <a:lstStyle>
            <a:lvl1pPr marR="0" lvl="0"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6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091" y="9721105"/>
            <a:ext cx="3077739" cy="511731"/>
          </a:xfrm>
          <a:prstGeom prst="rect">
            <a:avLst/>
          </a:prstGeom>
          <a:noFill/>
          <a:ln>
            <a:noFill/>
          </a:ln>
        </p:spPr>
        <p:txBody>
          <a:bodyPr spcFirstLastPara="1" wrap="square" lIns="99050" tIns="49511" rIns="99050" bIns="49511" anchor="b" anchorCtr="0">
            <a:noAutofit/>
          </a:bodyPr>
          <a:lstStyle/>
          <a:p>
            <a:pPr algn="r">
              <a:buSzPts val="1200"/>
            </a:pPr>
            <a:fld id="{00000000-1234-1234-1234-123412341234}" type="slidenum">
              <a:rPr lang="en-US" sz="1300" smtClean="0"/>
              <a:pPr algn="r">
                <a:buSzPts val="1200"/>
              </a:pPr>
              <a:t>‹#›</a:t>
            </a:fld>
            <a:endParaRPr lang="en-US" sz="1500"/>
          </a:p>
        </p:txBody>
      </p:sp>
    </p:spTree>
    <p:extLst>
      <p:ext uri="{BB962C8B-B14F-4D97-AF65-F5344CB8AC3E}">
        <p14:creationId xmlns:p14="http://schemas.microsoft.com/office/powerpoint/2010/main" val="37140015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reativecommons.org/licens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23184558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buClr>
                <a:schemeClr val="dk1"/>
              </a:buClr>
            </a:pPr>
            <a:endParaRPr sz="1300">
              <a:solidFill>
                <a:schemeClr val="dk1"/>
              </a:solidFill>
              <a:latin typeface="Calibri"/>
              <a:ea typeface="Calibri"/>
              <a:cs typeface="Calibri"/>
              <a:sym typeface="Calibri"/>
            </a:endParaRPr>
          </a:p>
        </p:txBody>
      </p:sp>
      <p:sp>
        <p:nvSpPr>
          <p:cNvPr id="174" name="Google Shape;174;p1: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71091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256" name="Google Shape;256;p11: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42340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3: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6" name="Google Shape;276;p13:notes"/>
          <p:cNvSpPr txBox="1">
            <a:spLocks noGrp="1"/>
          </p:cNvSpPr>
          <p:nvPr>
            <p:ph type="body" idx="1"/>
          </p:nvPr>
        </p:nvSpPr>
        <p:spPr>
          <a:xfrm>
            <a:off x="710248" y="4861441"/>
            <a:ext cx="5681980" cy="4605576"/>
          </a:xfrm>
          <a:prstGeom prst="rect">
            <a:avLst/>
          </a:prstGeom>
          <a:noFill/>
          <a:ln>
            <a:noFill/>
          </a:ln>
        </p:spPr>
        <p:txBody>
          <a:bodyPr spcFirstLastPara="1" wrap="square" lIns="99050" tIns="99050" rIns="99050" bIns="99050" anchor="t" anchorCtr="0">
            <a:noAutofit/>
          </a:bodyPr>
          <a:lstStyle/>
          <a:p>
            <a:pPr marL="0" indent="0"/>
            <a:endParaRPr sz="2000"/>
          </a:p>
        </p:txBody>
      </p:sp>
    </p:spTree>
    <p:extLst>
      <p:ext uri="{BB962C8B-B14F-4D97-AF65-F5344CB8AC3E}">
        <p14:creationId xmlns:p14="http://schemas.microsoft.com/office/powerpoint/2010/main" val="3047007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4: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282" name="Google Shape;282;p14: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99083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5: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2000"/>
              <a:t>High density of trees, small cover of herbacious vegetation. Grazing density is low.</a:t>
            </a:r>
            <a:endParaRPr sz="2000"/>
          </a:p>
        </p:txBody>
      </p:sp>
      <p:sp>
        <p:nvSpPr>
          <p:cNvPr id="291" name="Google Shape;291;p15: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9135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buClr>
                <a:schemeClr val="dk1"/>
              </a:buClr>
            </a:pPr>
            <a:r>
              <a:rPr lang="en-US" sz="1300"/>
              <a:t>The Spanish dehesa constitutes an open woodland agroecosystem created and maintained by humans and their livestock. It is known example of multifunctional agroforestry systems </a:t>
            </a:r>
            <a:endParaRPr sz="1300"/>
          </a:p>
          <a:p>
            <a:pPr marL="0" indent="0">
              <a:buClr>
                <a:schemeClr val="dk1"/>
              </a:buClr>
            </a:pPr>
            <a:r>
              <a:rPr lang="en-US" sz="1300"/>
              <a:t>For more about dehesa see the case of “ </a:t>
            </a:r>
            <a:r>
              <a:rPr lang="en-US" sz="1300">
                <a:solidFill>
                  <a:schemeClr val="dk1"/>
                </a:solidFill>
              </a:rPr>
              <a:t>The dehesa agroforestry system in the Iberian Peninsula” in </a:t>
            </a:r>
            <a:r>
              <a:rPr lang="en-US" sz="1300"/>
              <a:t>HNV-Link educational package (www.hnvlink.fi/education)</a:t>
            </a:r>
            <a:endParaRPr sz="1300"/>
          </a:p>
          <a:p>
            <a:pPr marL="0" indent="0"/>
            <a:endParaRPr sz="2000"/>
          </a:p>
        </p:txBody>
      </p:sp>
      <p:sp>
        <p:nvSpPr>
          <p:cNvPr id="297" name="Google Shape;297;p16: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50393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7: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304" name="Google Shape;304;p17: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077751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313" name="Google Shape;313;p18: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0850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319" name="Google Shape;319;p19: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095625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325" name="Google Shape;325;p20: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33700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1: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buClr>
                <a:schemeClr val="dk1"/>
              </a:buClr>
              <a:buSzPts val="1100"/>
            </a:pPr>
            <a:r>
              <a:rPr lang="en-US" sz="1300"/>
              <a:t>Ornithogalum corsicum - endemic species of </a:t>
            </a:r>
            <a:r>
              <a:rPr lang="en-US" sz="1300">
                <a:solidFill>
                  <a:schemeClr val="dk1"/>
                </a:solidFill>
              </a:rPr>
              <a:t>Sardinia and Corsica</a:t>
            </a:r>
            <a:endParaRPr sz="1300"/>
          </a:p>
        </p:txBody>
      </p:sp>
      <p:sp>
        <p:nvSpPr>
          <p:cNvPr id="332" name="Google Shape;332;p21: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08126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1" name="Google Shape;181;p2:notes"/>
          <p:cNvSpPr txBox="1">
            <a:spLocks noGrp="1"/>
          </p:cNvSpPr>
          <p:nvPr>
            <p:ph type="body" idx="1"/>
          </p:nvPr>
        </p:nvSpPr>
        <p:spPr>
          <a:xfrm>
            <a:off x="946997" y="4861447"/>
            <a:ext cx="5208482" cy="4605576"/>
          </a:xfrm>
          <a:prstGeom prst="rect">
            <a:avLst/>
          </a:prstGeom>
          <a:noFill/>
          <a:ln>
            <a:noFill/>
          </a:ln>
        </p:spPr>
        <p:txBody>
          <a:bodyPr spcFirstLastPara="1" wrap="square" lIns="99050" tIns="99050" rIns="99050" bIns="99050" anchor="t" anchorCtr="0">
            <a:noAutofit/>
          </a:bodyPr>
          <a:lstStyle/>
          <a:p>
            <a:pPr marL="0" indent="0">
              <a:buClr>
                <a:schemeClr val="dk1"/>
              </a:buClr>
              <a:buSzPts val="1000"/>
            </a:pPr>
            <a:r>
              <a:rPr lang="en-US" sz="1100">
                <a:latin typeface="Calibri"/>
                <a:ea typeface="Calibri"/>
                <a:cs typeface="Calibri"/>
                <a:sym typeface="Calibri"/>
              </a:rPr>
              <a:t>Attribution-NonCommercial-ShareAlike CC BY-NC-SA </a:t>
            </a:r>
            <a:r>
              <a:rPr lang="en-US" sz="1100" u="sng">
                <a:solidFill>
                  <a:schemeClr val="hlink"/>
                </a:solidFill>
                <a:latin typeface="Calibri"/>
                <a:ea typeface="Calibri"/>
                <a:cs typeface="Calibri"/>
                <a:sym typeface="Calibri"/>
                <a:hlinkClick r:id="rId3"/>
              </a:rPr>
              <a:t>https://creativecommons.org/licenses/</a:t>
            </a:r>
            <a:endParaRPr sz="1100">
              <a:latin typeface="Calibri"/>
              <a:ea typeface="Calibri"/>
              <a:cs typeface="Calibri"/>
              <a:sym typeface="Calibri"/>
            </a:endParaRPr>
          </a:p>
          <a:p>
            <a:pPr marL="0" indent="0">
              <a:buClr>
                <a:schemeClr val="dk1"/>
              </a:buClr>
              <a:buSzPts val="1000"/>
            </a:pPr>
            <a:r>
              <a:rPr lang="en-US" sz="1100">
                <a:latin typeface="Calibri"/>
                <a:ea typeface="Calibri"/>
                <a:cs typeface="Calibri"/>
                <a:sym typeface="Calibri"/>
              </a:rPr>
              <a:t>"This license lets others remix, tweak, and build upon your work non-commercially, and although their new works must also acknowledge you and be non-commercial, they don’t have to license their derivative works on the same terms."</a:t>
            </a:r>
            <a:endParaRPr sz="1100">
              <a:latin typeface="Calibri"/>
              <a:ea typeface="Calibri"/>
              <a:cs typeface="Calibri"/>
              <a:sym typeface="Calibri"/>
            </a:endParaRPr>
          </a:p>
          <a:p>
            <a:pPr marL="0" indent="0">
              <a:buClr>
                <a:schemeClr val="dk1"/>
              </a:buClr>
              <a:buSzPts val="1000"/>
            </a:pPr>
            <a:endParaRPr sz="1100">
              <a:latin typeface="Calibri"/>
              <a:ea typeface="Calibri"/>
              <a:cs typeface="Calibri"/>
              <a:sym typeface="Calibri"/>
            </a:endParaRPr>
          </a:p>
          <a:p>
            <a:pPr marL="0" indent="0"/>
            <a:endParaRPr sz="2000">
              <a:latin typeface="Calibri"/>
              <a:ea typeface="Calibri"/>
              <a:cs typeface="Calibri"/>
              <a:sym typeface="Calibri"/>
            </a:endParaRPr>
          </a:p>
        </p:txBody>
      </p:sp>
      <p:sp>
        <p:nvSpPr>
          <p:cNvPr id="182" name="Google Shape;182;p2:notes"/>
          <p:cNvSpPr txBox="1">
            <a:spLocks noGrp="1"/>
          </p:cNvSpPr>
          <p:nvPr>
            <p:ph type="sldNum" idx="12"/>
          </p:nvPr>
        </p:nvSpPr>
        <p:spPr>
          <a:xfrm>
            <a:off x="4024736" y="9722894"/>
            <a:ext cx="3077739" cy="511731"/>
          </a:xfrm>
          <a:prstGeom prst="rect">
            <a:avLst/>
          </a:prstGeom>
          <a:noFill/>
          <a:ln>
            <a:noFill/>
          </a:ln>
        </p:spPr>
        <p:txBody>
          <a:bodyPr spcFirstLastPara="1" wrap="square" lIns="93254" tIns="93254" rIns="93254" bIns="93254" anchor="ctr" anchorCtr="0">
            <a:noAutofit/>
          </a:bodyPr>
          <a:lstStyle/>
          <a:p>
            <a:fld id="{00000000-1234-1234-1234-123412341234}" type="slidenum">
              <a:rPr lang="en-US"/>
              <a:pPr/>
              <a:t>2</a:t>
            </a:fld>
            <a:endParaRPr/>
          </a:p>
        </p:txBody>
      </p:sp>
    </p:spTree>
    <p:extLst>
      <p:ext uri="{BB962C8B-B14F-4D97-AF65-F5344CB8AC3E}">
        <p14:creationId xmlns:p14="http://schemas.microsoft.com/office/powerpoint/2010/main" val="597340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1300"/>
              <a:t>Species native to the Mediterranean islands of Corsica and Sardinia</a:t>
            </a:r>
            <a:endParaRPr sz="1300"/>
          </a:p>
        </p:txBody>
      </p:sp>
      <p:sp>
        <p:nvSpPr>
          <p:cNvPr id="339" name="Google Shape;339;p22: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6526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p23:notes"/>
          <p:cNvSpPr txBox="1">
            <a:spLocks noGrp="1"/>
          </p:cNvSpPr>
          <p:nvPr>
            <p:ph type="body" idx="1"/>
          </p:nvPr>
        </p:nvSpPr>
        <p:spPr>
          <a:xfrm>
            <a:off x="710248" y="4861441"/>
            <a:ext cx="5681980" cy="4605576"/>
          </a:xfrm>
          <a:prstGeom prst="rect">
            <a:avLst/>
          </a:prstGeom>
          <a:noFill/>
          <a:ln>
            <a:noFill/>
          </a:ln>
        </p:spPr>
        <p:txBody>
          <a:bodyPr spcFirstLastPara="1" wrap="square" lIns="99050" tIns="99050" rIns="99050" bIns="99050" anchor="t" anchorCtr="0">
            <a:noAutofit/>
          </a:bodyPr>
          <a:lstStyle/>
          <a:p>
            <a:pPr marL="0" indent="0"/>
            <a:endParaRPr sz="2000"/>
          </a:p>
        </p:txBody>
      </p:sp>
    </p:spTree>
    <p:extLst>
      <p:ext uri="{BB962C8B-B14F-4D97-AF65-F5344CB8AC3E}">
        <p14:creationId xmlns:p14="http://schemas.microsoft.com/office/powerpoint/2010/main" val="956472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4: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spcBef>
                <a:spcPts val="1083"/>
              </a:spcBef>
              <a:buClr>
                <a:schemeClr val="dk1"/>
              </a:buClr>
              <a:buSzPts val="1800"/>
            </a:pPr>
            <a:r>
              <a:rPr lang="en-US" sz="1300">
                <a:solidFill>
                  <a:schemeClr val="dk1"/>
                </a:solidFill>
              </a:rPr>
              <a:t>Peco B., de Pablos I., Traba J. &amp; Levassor C., 2005. The effect of grazing abandonment on species composition and functional traits: the case of </a:t>
            </a:r>
            <a:r>
              <a:rPr lang="en-US" sz="1300" i="1">
                <a:solidFill>
                  <a:schemeClr val="dk1"/>
                </a:solidFill>
              </a:rPr>
              <a:t>dehesa</a:t>
            </a:r>
            <a:r>
              <a:rPr lang="en-US" sz="1300">
                <a:solidFill>
                  <a:schemeClr val="dk1"/>
                </a:solidFill>
              </a:rPr>
              <a:t> grasslands. </a:t>
            </a:r>
            <a:r>
              <a:rPr lang="en-US" sz="1300" i="1">
                <a:solidFill>
                  <a:schemeClr val="dk1"/>
                </a:solidFill>
              </a:rPr>
              <a:t>Basic and Applied Ecology 6: </a:t>
            </a:r>
            <a:r>
              <a:rPr lang="en-US" sz="1300">
                <a:solidFill>
                  <a:schemeClr val="dk1"/>
                </a:solidFill>
              </a:rPr>
              <a:t>175-183.  </a:t>
            </a:r>
            <a:endParaRPr sz="1300"/>
          </a:p>
          <a:p>
            <a:pPr marL="0" indent="0">
              <a:spcBef>
                <a:spcPts val="975"/>
              </a:spcBef>
              <a:buClr>
                <a:schemeClr val="dk1"/>
              </a:buClr>
              <a:buSzPts val="1800"/>
            </a:pPr>
            <a:r>
              <a:rPr lang="en-US" sz="1300">
                <a:solidFill>
                  <a:schemeClr val="dk1"/>
                </a:solidFill>
              </a:rPr>
              <a:t>Peco B., Sánchez A.M. &amp; Azcárate F.M., 2006. Abandonment in grazing systems: consequences for vegetation and soil. </a:t>
            </a:r>
            <a:r>
              <a:rPr lang="en-US" sz="1300" i="1">
                <a:solidFill>
                  <a:schemeClr val="dk1"/>
                </a:solidFill>
              </a:rPr>
              <a:t>Agriculture, Ecosystems and Environment 113:</a:t>
            </a:r>
            <a:r>
              <a:rPr lang="en-US" sz="1300">
                <a:solidFill>
                  <a:schemeClr val="dk1"/>
                </a:solidFill>
              </a:rPr>
              <a:t> 284-294. </a:t>
            </a:r>
            <a:endParaRPr sz="1300"/>
          </a:p>
          <a:p>
            <a:pPr marL="0" indent="0"/>
            <a:r>
              <a:rPr lang="en-US" sz="1300">
                <a:solidFill>
                  <a:schemeClr val="dk1"/>
                </a:solidFill>
              </a:rPr>
              <a:t>Ostermann O.P., 1998. The need for management of nature conservation sites designated under Natura 2000. </a:t>
            </a:r>
            <a:r>
              <a:rPr lang="en-US" sz="1300" i="1">
                <a:solidFill>
                  <a:schemeClr val="dk1"/>
                </a:solidFill>
              </a:rPr>
              <a:t>Journal of Applied Ecology 35:</a:t>
            </a:r>
            <a:r>
              <a:rPr lang="en-US" sz="1300">
                <a:solidFill>
                  <a:schemeClr val="dk1"/>
                </a:solidFill>
              </a:rPr>
              <a:t> 968-973. </a:t>
            </a:r>
            <a:endParaRPr sz="1300"/>
          </a:p>
          <a:p>
            <a:pPr marL="0" indent="0"/>
            <a:endParaRPr sz="1300"/>
          </a:p>
        </p:txBody>
      </p:sp>
      <p:sp>
        <p:nvSpPr>
          <p:cNvPr id="352" name="Google Shape;352;p24: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548135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5: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358" name="Google Shape;358;p25: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29438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7: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2000"/>
              <a:t>Continuous use of such pastures largely depended on a practice called transhumance - example here comes from Spain.</a:t>
            </a:r>
            <a:endParaRPr sz="2000"/>
          </a:p>
        </p:txBody>
      </p:sp>
      <p:sp>
        <p:nvSpPr>
          <p:cNvPr id="363" name="Google Shape;363;p27: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063010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8: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1300" b="1">
                <a:solidFill>
                  <a:srgbClr val="434343"/>
                </a:solidFill>
              </a:rPr>
              <a:t>Transhumance </a:t>
            </a:r>
            <a:r>
              <a:rPr lang="en-US" sz="1300">
                <a:solidFill>
                  <a:srgbClr val="434343"/>
                </a:solidFill>
              </a:rPr>
              <a:t>= moving livestock from one grazing ground to another following a seasonal cycle. It used to be a wide-scale regional phenomenon across much of Mediterranean and in mountains. It supported use of poorly pastures productive only part of the year as well as maintained seed movements and recolonisation processes of species</a:t>
            </a:r>
            <a:endParaRPr sz="1300"/>
          </a:p>
          <a:p>
            <a:pPr marL="0" indent="0"/>
            <a:r>
              <a:rPr lang="en-US" sz="1300">
                <a:solidFill>
                  <a:srgbClr val="434343"/>
                </a:solidFill>
              </a:rPr>
              <a:t>See an example in </a:t>
            </a:r>
            <a:r>
              <a:rPr lang="en-US" sz="1300" u="sng">
                <a:solidFill>
                  <a:schemeClr val="hlink"/>
                </a:solidFill>
                <a:hlinkClick r:id="rId3"/>
              </a:rPr>
              <a:t>https://vimeo.com/231845586 </a:t>
            </a:r>
            <a:endParaRPr sz="1300">
              <a:solidFill>
                <a:srgbClr val="434343"/>
              </a:solidFill>
            </a:endParaRPr>
          </a:p>
          <a:p>
            <a:pPr marL="0" indent="0"/>
            <a:endParaRPr sz="1300"/>
          </a:p>
        </p:txBody>
      </p:sp>
      <p:sp>
        <p:nvSpPr>
          <p:cNvPr id="375" name="Google Shape;375;p28: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702056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9: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383" name="Google Shape;383;p29: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899687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2000"/>
              <a:t>An example of such studies</a:t>
            </a:r>
            <a:endParaRPr sz="2000"/>
          </a:p>
        </p:txBody>
      </p:sp>
      <p:sp>
        <p:nvSpPr>
          <p:cNvPr id="389" name="Google Shape;389;p30: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531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1: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397" name="Google Shape;397;p31: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01876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2: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407" name="Google Shape;407;p32: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0757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3:notes"/>
          <p:cNvSpPr txBox="1">
            <a:spLocks noGrp="1"/>
          </p:cNvSpPr>
          <p:nvPr>
            <p:ph type="body" idx="1"/>
          </p:nvPr>
        </p:nvSpPr>
        <p:spPr>
          <a:xfrm>
            <a:off x="710248" y="4861441"/>
            <a:ext cx="5681980" cy="4605576"/>
          </a:xfrm>
          <a:prstGeom prst="rect">
            <a:avLst/>
          </a:prstGeom>
          <a:noFill/>
          <a:ln>
            <a:noFill/>
          </a:ln>
        </p:spPr>
        <p:txBody>
          <a:bodyPr spcFirstLastPara="1" wrap="square" lIns="99050" tIns="99050" rIns="99050" bIns="99050" anchor="t" anchorCtr="0">
            <a:noAutofit/>
          </a:bodyPr>
          <a:lstStyle/>
          <a:p>
            <a:pPr marL="0" indent="0"/>
            <a:endParaRPr sz="2000"/>
          </a:p>
        </p:txBody>
      </p:sp>
    </p:spTree>
    <p:extLst>
      <p:ext uri="{BB962C8B-B14F-4D97-AF65-F5344CB8AC3E}">
        <p14:creationId xmlns:p14="http://schemas.microsoft.com/office/powerpoint/2010/main" val="2140504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3: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420" name="Google Shape;420;p33: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7704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4: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426" name="Google Shape;426;p34: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97777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5: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432" name="Google Shape;432;p35: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64328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6: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1300"/>
              <a:t>Analysis: </a:t>
            </a:r>
            <a:r>
              <a:rPr lang="en-US" sz="1300">
                <a:solidFill>
                  <a:schemeClr val="dk1"/>
                </a:solidFill>
              </a:rPr>
              <a:t>Two-dimensional non-metric multidimensional scaling ordination (nMDS) of individual replicates (10 x 10 cm swards) comparing plant species assemblages among three sampling times in the fenced plots (▲, sampling time A: year 2000, grazed; ▼, sampling time B: year 2002, not grazed for 2 years; ■, sampling time C: year 2005, not grazed for 5 years). </a:t>
            </a:r>
            <a:endParaRPr sz="1300"/>
          </a:p>
        </p:txBody>
      </p:sp>
      <p:sp>
        <p:nvSpPr>
          <p:cNvPr id="440" name="Google Shape;440;p36: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22329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7: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buClr>
                <a:schemeClr val="dk1"/>
              </a:buClr>
              <a:buSzPts val="1800"/>
            </a:pPr>
            <a:r>
              <a:rPr lang="en-US" sz="1300">
                <a:solidFill>
                  <a:schemeClr val="dk1"/>
                </a:solidFill>
              </a:rPr>
              <a:t>Perennials (H + G) dominated at sampling time A, while annuals (T) dominated at sampling times B and C. Moreover, perennials completely disappeared during sampling time C. Significant differences were detected in geophyte and therophyte density at the different sampling times (P &lt; 0.05). The geophyte and therophyte density was in the order A = B &gt; C and A &lt; B &lt; C, respectively (SNK test, P &lt; 0.05). Therophytes showed the best correlation to land-use change with time. </a:t>
            </a:r>
            <a:endParaRPr sz="1300"/>
          </a:p>
          <a:p>
            <a:pPr marL="0" indent="0"/>
            <a:endParaRPr sz="1300"/>
          </a:p>
        </p:txBody>
      </p:sp>
      <p:sp>
        <p:nvSpPr>
          <p:cNvPr id="453" name="Google Shape;453;p37: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49842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8: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1300">
                <a:solidFill>
                  <a:schemeClr val="dk1"/>
                </a:solidFill>
              </a:rPr>
              <a:t>Endemic, eurimediterranean, and Mediterranean-Atlantic species decreased or disappeared with grazing abandonment, while stenomediterranean species and species with wide distribution increased (Fig. b). According to the SNK test (P &lt; 0.05), the eurimediterranean and Mediterranean-Atlantic species density was A = B &gt; C and A = B &gt; C, respectively. </a:t>
            </a:r>
            <a:endParaRPr sz="1300"/>
          </a:p>
          <a:p>
            <a:pPr marL="0" indent="0"/>
            <a:endParaRPr sz="1300"/>
          </a:p>
        </p:txBody>
      </p:sp>
      <p:sp>
        <p:nvSpPr>
          <p:cNvPr id="464" name="Google Shape;464;p38: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55271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9: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buClr>
                <a:schemeClr val="dk1"/>
              </a:buClr>
              <a:buSzPts val="1800"/>
            </a:pPr>
            <a:r>
              <a:rPr lang="en-US" sz="1300">
                <a:solidFill>
                  <a:schemeClr val="dk1"/>
                </a:solidFill>
              </a:rPr>
              <a:t>The most abundant plant families were </a:t>
            </a:r>
            <a:r>
              <a:rPr lang="en-US" sz="1300" i="1">
                <a:solidFill>
                  <a:schemeClr val="dk1"/>
                </a:solidFill>
              </a:rPr>
              <a:t>Fabaceae</a:t>
            </a:r>
            <a:r>
              <a:rPr lang="en-US" sz="1300">
                <a:solidFill>
                  <a:schemeClr val="dk1"/>
                </a:solidFill>
              </a:rPr>
              <a:t>, </a:t>
            </a:r>
            <a:r>
              <a:rPr lang="en-US" sz="1300" i="1">
                <a:solidFill>
                  <a:schemeClr val="dk1"/>
                </a:solidFill>
              </a:rPr>
              <a:t>Poaceae</a:t>
            </a:r>
            <a:r>
              <a:rPr lang="en-US" sz="1300">
                <a:solidFill>
                  <a:schemeClr val="dk1"/>
                </a:solidFill>
              </a:rPr>
              <a:t>, </a:t>
            </a:r>
            <a:r>
              <a:rPr lang="en-US" sz="1300" i="1">
                <a:solidFill>
                  <a:schemeClr val="dk1"/>
                </a:solidFill>
              </a:rPr>
              <a:t>Iridaceae</a:t>
            </a:r>
            <a:r>
              <a:rPr lang="en-US" sz="1300">
                <a:solidFill>
                  <a:schemeClr val="dk1"/>
                </a:solidFill>
              </a:rPr>
              <a:t>, </a:t>
            </a:r>
            <a:r>
              <a:rPr lang="en-US" sz="1300" i="1">
                <a:solidFill>
                  <a:schemeClr val="dk1"/>
                </a:solidFill>
              </a:rPr>
              <a:t>Asteraceae</a:t>
            </a:r>
            <a:r>
              <a:rPr lang="en-US" sz="1300">
                <a:solidFill>
                  <a:schemeClr val="dk1"/>
                </a:solidFill>
              </a:rPr>
              <a:t>, and </a:t>
            </a:r>
            <a:r>
              <a:rPr lang="en-US" sz="1300" i="1">
                <a:solidFill>
                  <a:schemeClr val="dk1"/>
                </a:solidFill>
              </a:rPr>
              <a:t>Caryophyllaceae</a:t>
            </a:r>
            <a:r>
              <a:rPr lang="en-US" sz="1300">
                <a:solidFill>
                  <a:schemeClr val="dk1"/>
                </a:solidFill>
              </a:rPr>
              <a:t> (Fig. c). </a:t>
            </a:r>
            <a:r>
              <a:rPr lang="en-US" sz="1300" i="1">
                <a:solidFill>
                  <a:schemeClr val="dk1"/>
                </a:solidFill>
              </a:rPr>
              <a:t>Fabaceae</a:t>
            </a:r>
            <a:r>
              <a:rPr lang="en-US" sz="1300">
                <a:solidFill>
                  <a:schemeClr val="dk1"/>
                </a:solidFill>
              </a:rPr>
              <a:t> and </a:t>
            </a:r>
            <a:r>
              <a:rPr lang="en-US" sz="1300" i="1">
                <a:solidFill>
                  <a:schemeClr val="dk1"/>
                </a:solidFill>
              </a:rPr>
              <a:t>Caryophyllaceae</a:t>
            </a:r>
            <a:r>
              <a:rPr lang="en-US" sz="1300">
                <a:solidFill>
                  <a:schemeClr val="dk1"/>
                </a:solidFill>
              </a:rPr>
              <a:t> decreased during different sampling times A to C, while </a:t>
            </a:r>
            <a:r>
              <a:rPr lang="en-US" sz="1300" i="1">
                <a:solidFill>
                  <a:schemeClr val="dk1"/>
                </a:solidFill>
              </a:rPr>
              <a:t>Poaceae</a:t>
            </a:r>
            <a:r>
              <a:rPr lang="en-US" sz="1300">
                <a:solidFill>
                  <a:schemeClr val="dk1"/>
                </a:solidFill>
              </a:rPr>
              <a:t> increased with land-use change. </a:t>
            </a:r>
            <a:r>
              <a:rPr lang="en-US" sz="1300" i="1">
                <a:solidFill>
                  <a:schemeClr val="dk1"/>
                </a:solidFill>
              </a:rPr>
              <a:t>Iridaceae</a:t>
            </a:r>
            <a:r>
              <a:rPr lang="en-US" sz="1300">
                <a:solidFill>
                  <a:schemeClr val="dk1"/>
                </a:solidFill>
              </a:rPr>
              <a:t> and </a:t>
            </a:r>
            <a:r>
              <a:rPr lang="en-US" sz="1300" i="1">
                <a:solidFill>
                  <a:schemeClr val="dk1"/>
                </a:solidFill>
              </a:rPr>
              <a:t>Asteraceae</a:t>
            </a:r>
            <a:r>
              <a:rPr lang="en-US" sz="1300">
                <a:solidFill>
                  <a:schemeClr val="dk1"/>
                </a:solidFill>
              </a:rPr>
              <a:t> increased in sampling time B. The SNK tests showed the densities of</a:t>
            </a:r>
            <a:r>
              <a:rPr lang="en-US" sz="1300" i="1">
                <a:solidFill>
                  <a:schemeClr val="dk1"/>
                </a:solidFill>
              </a:rPr>
              <a:t> Asteraceae</a:t>
            </a:r>
            <a:r>
              <a:rPr lang="en-US" sz="1300">
                <a:solidFill>
                  <a:schemeClr val="dk1"/>
                </a:solidFill>
              </a:rPr>
              <a:t> to be A = C &lt; B, </a:t>
            </a:r>
            <a:r>
              <a:rPr lang="en-US" sz="1300" i="1">
                <a:solidFill>
                  <a:schemeClr val="dk1"/>
                </a:solidFill>
              </a:rPr>
              <a:t>Caryophyllaceae</a:t>
            </a:r>
            <a:r>
              <a:rPr lang="en-US" sz="1300">
                <a:solidFill>
                  <a:schemeClr val="dk1"/>
                </a:solidFill>
              </a:rPr>
              <a:t> C &lt; B &lt; A, </a:t>
            </a:r>
            <a:r>
              <a:rPr lang="en-US" sz="1300" i="1">
                <a:solidFill>
                  <a:schemeClr val="dk1"/>
                </a:solidFill>
              </a:rPr>
              <a:t>Fabaceae</a:t>
            </a:r>
            <a:r>
              <a:rPr lang="en-US" sz="1300">
                <a:solidFill>
                  <a:schemeClr val="dk1"/>
                </a:solidFill>
              </a:rPr>
              <a:t> C &lt; B = A, </a:t>
            </a:r>
            <a:r>
              <a:rPr lang="en-US" sz="1300" i="1">
                <a:solidFill>
                  <a:schemeClr val="dk1"/>
                </a:solidFill>
              </a:rPr>
              <a:t>Iridaceae</a:t>
            </a:r>
            <a:r>
              <a:rPr lang="en-US" sz="1300">
                <a:solidFill>
                  <a:schemeClr val="dk1"/>
                </a:solidFill>
              </a:rPr>
              <a:t> C &lt; A = B, and </a:t>
            </a:r>
            <a:r>
              <a:rPr lang="en-US" sz="1300" i="1">
                <a:solidFill>
                  <a:schemeClr val="dk1"/>
                </a:solidFill>
              </a:rPr>
              <a:t>Poaceae</a:t>
            </a:r>
            <a:r>
              <a:rPr lang="en-US" sz="1300">
                <a:solidFill>
                  <a:schemeClr val="dk1"/>
                </a:solidFill>
              </a:rPr>
              <a:t> B &lt; A &lt; C. </a:t>
            </a:r>
            <a:endParaRPr sz="1300"/>
          </a:p>
        </p:txBody>
      </p:sp>
      <p:sp>
        <p:nvSpPr>
          <p:cNvPr id="472" name="Google Shape;472;p39: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24359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0:notes"/>
          <p:cNvSpPr txBox="1">
            <a:spLocks noGrp="1"/>
          </p:cNvSpPr>
          <p:nvPr>
            <p:ph type="body" idx="1"/>
          </p:nvPr>
        </p:nvSpPr>
        <p:spPr>
          <a:xfrm>
            <a:off x="710248" y="4861441"/>
            <a:ext cx="5681980" cy="4605576"/>
          </a:xfrm>
          <a:prstGeom prst="rect">
            <a:avLst/>
          </a:prstGeom>
        </p:spPr>
        <p:txBody>
          <a:bodyPr spcFirstLastPara="1" wrap="square" lIns="99050" tIns="49511" rIns="99050" bIns="49511" anchor="t" anchorCtr="0">
            <a:noAutofit/>
          </a:bodyPr>
          <a:lstStyle/>
          <a:p>
            <a:pPr marL="0" indent="0"/>
            <a:endParaRPr/>
          </a:p>
        </p:txBody>
      </p:sp>
      <p:sp>
        <p:nvSpPr>
          <p:cNvPr id="479" name="Google Shape;479;p40: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887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1: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495330" indent="-495330">
              <a:buClr>
                <a:schemeClr val="dk1"/>
              </a:buClr>
              <a:buSzPts val="2400"/>
            </a:pPr>
            <a:r>
              <a:rPr lang="en-US" sz="1300">
                <a:solidFill>
                  <a:schemeClr val="dk1"/>
                </a:solidFill>
              </a:rPr>
              <a:t>1) 	Livestock has a key role in maintaining the EU priority habitat 6220* and the detrimental changes to floral composition that pastureland communities may undergo due to short-term abandonment; </a:t>
            </a:r>
            <a:endParaRPr sz="1300"/>
          </a:p>
          <a:p>
            <a:pPr marL="495330" indent="-412775">
              <a:spcBef>
                <a:spcPts val="1300"/>
              </a:spcBef>
              <a:buClr>
                <a:schemeClr val="dk1"/>
              </a:buClr>
              <a:buSzPts val="1200"/>
              <a:buFont typeface="Arial"/>
              <a:buAutoNum type="arabicParenR" startAt="2"/>
            </a:pPr>
            <a:r>
              <a:rPr lang="en-US" sz="1300">
                <a:solidFill>
                  <a:schemeClr val="dk1"/>
                </a:solidFill>
              </a:rPr>
              <a:t>Remarkably, the results from this study revealed that changes in the structure and the composition of pastureland communities can occur rapidly following abandonment. Consequently, all the activities of monitoring and conserving the biodiversity and of maintaining the agricultural-shepherding </a:t>
            </a:r>
            <a:r>
              <a:rPr lang="en-US" sz="1300" i="1">
                <a:solidFill>
                  <a:schemeClr val="dk1"/>
                </a:solidFill>
              </a:rPr>
              <a:t>status quo</a:t>
            </a:r>
            <a:r>
              <a:rPr lang="en-US" sz="1300">
                <a:solidFill>
                  <a:schemeClr val="dk1"/>
                </a:solidFill>
              </a:rPr>
              <a:t> should be performed on an adequate time scale</a:t>
            </a:r>
            <a:endParaRPr sz="1300"/>
          </a:p>
        </p:txBody>
      </p:sp>
      <p:sp>
        <p:nvSpPr>
          <p:cNvPr id="485" name="Google Shape;485;p41: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317073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2: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491" name="Google Shape;491;p42: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13241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198" name="Google Shape;198;p4: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0727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3: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2" name="Google Shape;502;p43:notes"/>
          <p:cNvSpPr txBox="1">
            <a:spLocks noGrp="1"/>
          </p:cNvSpPr>
          <p:nvPr>
            <p:ph type="body" idx="1"/>
          </p:nvPr>
        </p:nvSpPr>
        <p:spPr>
          <a:xfrm>
            <a:off x="710248" y="4861441"/>
            <a:ext cx="5681980" cy="4605576"/>
          </a:xfrm>
          <a:prstGeom prst="rect">
            <a:avLst/>
          </a:prstGeom>
          <a:noFill/>
          <a:ln>
            <a:noFill/>
          </a:ln>
        </p:spPr>
        <p:txBody>
          <a:bodyPr spcFirstLastPara="1" wrap="square" lIns="99050" tIns="99050" rIns="99050" bIns="99050" anchor="t" anchorCtr="0">
            <a:noAutofit/>
          </a:bodyPr>
          <a:lstStyle/>
          <a:p>
            <a:pPr marL="0" indent="0"/>
            <a:endParaRPr sz="2000"/>
          </a:p>
        </p:txBody>
      </p:sp>
    </p:spTree>
    <p:extLst>
      <p:ext uri="{BB962C8B-B14F-4D97-AF65-F5344CB8AC3E}">
        <p14:creationId xmlns:p14="http://schemas.microsoft.com/office/powerpoint/2010/main" val="2137687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4: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508" name="Google Shape;508;p44: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496204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5: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520" name="Google Shape;520;p45: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64117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6: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535" name="Google Shape;535;p46: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663721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7: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1300">
                <a:solidFill>
                  <a:schemeClr val="dk1"/>
                </a:solidFill>
              </a:rPr>
              <a:t>The Black Vulture (</a:t>
            </a:r>
            <a:r>
              <a:rPr lang="en-US" sz="1300" i="1">
                <a:solidFill>
                  <a:schemeClr val="dk1"/>
                </a:solidFill>
              </a:rPr>
              <a:t>Aegypius monachus</a:t>
            </a:r>
            <a:r>
              <a:rPr lang="en-US" sz="1300">
                <a:solidFill>
                  <a:schemeClr val="dk1"/>
                </a:solidFill>
              </a:rPr>
              <a:t>) nests on trees. It is not a forest bird, so it needs dehesas for nesting, and dehesas and/or open pasturelands for feeding</a:t>
            </a:r>
            <a:endParaRPr sz="1300"/>
          </a:p>
          <a:p>
            <a:pPr marL="0" indent="0"/>
            <a:endParaRPr sz="1300">
              <a:solidFill>
                <a:schemeClr val="dk1"/>
              </a:solidFill>
            </a:endParaRPr>
          </a:p>
          <a:p>
            <a:pPr marL="0" indent="0"/>
            <a:r>
              <a:rPr lang="en-US" sz="1300">
                <a:solidFill>
                  <a:schemeClr val="dk1"/>
                </a:solidFill>
              </a:rPr>
              <a:t>Mediterranean orchids (</a:t>
            </a:r>
            <a:r>
              <a:rPr lang="en-US" sz="1300" i="1">
                <a:solidFill>
                  <a:schemeClr val="dk1"/>
                </a:solidFill>
              </a:rPr>
              <a:t>Ophrys, Orchis, Serapias</a:t>
            </a:r>
            <a:r>
              <a:rPr lang="en-US" sz="1300">
                <a:solidFill>
                  <a:schemeClr val="dk1"/>
                </a:solidFill>
              </a:rPr>
              <a:t>) are not forest plants, but they need open areas. However, they suffer trampling and intensive grazing, so they need intermediate habitats as secondary meadows with low intensity grazing</a:t>
            </a:r>
            <a:endParaRPr sz="1300"/>
          </a:p>
          <a:p>
            <a:pPr marL="0" indent="0"/>
            <a:endParaRPr sz="1300">
              <a:solidFill>
                <a:schemeClr val="dk1"/>
              </a:solidFill>
            </a:endParaRPr>
          </a:p>
          <a:p>
            <a:pPr marL="0" indent="0"/>
            <a:r>
              <a:rPr lang="en-US" sz="1300">
                <a:solidFill>
                  <a:schemeClr val="dk1"/>
                </a:solidFill>
              </a:rPr>
              <a:t>The Little Bustard (</a:t>
            </a:r>
            <a:r>
              <a:rPr lang="en-US" sz="1300" i="1">
                <a:solidFill>
                  <a:schemeClr val="dk1"/>
                </a:solidFill>
              </a:rPr>
              <a:t>Tetrax tetrax</a:t>
            </a:r>
            <a:r>
              <a:rPr lang="en-US" sz="1300">
                <a:solidFill>
                  <a:schemeClr val="dk1"/>
                </a:solidFill>
              </a:rPr>
              <a:t>) needs open areas, so its density is negatively affected by the presence of trees and shrubs. It is also sensitive to the size of the herb habitat, and the management regime</a:t>
            </a:r>
            <a:endParaRPr sz="1300"/>
          </a:p>
          <a:p>
            <a:pPr marL="0" indent="0"/>
            <a:endParaRPr sz="1300"/>
          </a:p>
          <a:p>
            <a:pPr marL="0" indent="0"/>
            <a:endParaRPr sz="1300"/>
          </a:p>
          <a:p>
            <a:pPr marL="0" indent="0"/>
            <a:endParaRPr sz="1300"/>
          </a:p>
        </p:txBody>
      </p:sp>
      <p:sp>
        <p:nvSpPr>
          <p:cNvPr id="551" name="Google Shape;551;p47: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5153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8: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r>
              <a:rPr lang="en-US" sz="2000"/>
              <a:t>A situation in Sardinia reflects that of many other HNV farmland areas but specific impacts of abandonment or other land use changes may vary across the regions</a:t>
            </a:r>
            <a:endParaRPr sz="2000"/>
          </a:p>
        </p:txBody>
      </p:sp>
      <p:sp>
        <p:nvSpPr>
          <p:cNvPr id="571" name="Google Shape;571;p48: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1563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0: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r>
              <a:rPr lang="en-GB" sz="2000" dirty="0"/>
              <a:t>Farmland occupies 12.856.048 ha in Italy, which is 43% of the national territory. 14 out of 230 habitat types in the country are farmland. Due to this large variability, it is difficult to give a single overview on HNVF in Italy. The evaluations are usually done by the single regions with a poor overview on the national context and a lack of data. In Italy, all the HNVF types are present (type 1, type 2 and type 3) attributable to the CORINE Land Cover class </a:t>
            </a:r>
            <a:r>
              <a:rPr lang="en-GB" sz="2000" i="1" dirty="0"/>
              <a:t>non-irrigated arable land</a:t>
            </a:r>
            <a:r>
              <a:rPr lang="en-GB" sz="2000" dirty="0"/>
              <a:t>, </a:t>
            </a:r>
            <a:r>
              <a:rPr lang="en-GB" sz="2000" i="1" dirty="0"/>
              <a:t>pastures </a:t>
            </a:r>
            <a:r>
              <a:rPr lang="en-GB" sz="2000" dirty="0"/>
              <a:t>and </a:t>
            </a:r>
            <a:r>
              <a:rPr lang="en-GB" sz="2000" i="1" dirty="0"/>
              <a:t>fruit tree and berry plantations</a:t>
            </a:r>
            <a:r>
              <a:rPr lang="en-GB" sz="2000" dirty="0"/>
              <a:t> are covered as well (</a:t>
            </a:r>
            <a:r>
              <a:rPr lang="en-GB" sz="2000" dirty="0" err="1"/>
              <a:t>Trisorio</a:t>
            </a:r>
            <a:r>
              <a:rPr lang="en-GB" sz="2000" dirty="0"/>
              <a:t>, </a:t>
            </a:r>
            <a:r>
              <a:rPr lang="en-GB" sz="2000" dirty="0" err="1"/>
              <a:t>Natale</a:t>
            </a:r>
            <a:r>
              <a:rPr lang="en-GB" sz="2000" dirty="0"/>
              <a:t>, &amp; </a:t>
            </a:r>
            <a:r>
              <a:rPr lang="en-GB" sz="2000" dirty="0" err="1"/>
              <a:t>Pignatti</a:t>
            </a:r>
            <a:r>
              <a:rPr lang="en-GB" sz="2000" dirty="0"/>
              <a:t>, 2013). According to (</a:t>
            </a:r>
            <a:r>
              <a:rPr lang="en-GB" sz="2000" dirty="0" err="1"/>
              <a:t>Trisorio</a:t>
            </a:r>
            <a:r>
              <a:rPr lang="en-GB" sz="2000" dirty="0"/>
              <a:t>, 2014), the approximated HNVF surface is quantified to 3*10</a:t>
            </a:r>
            <a:r>
              <a:rPr lang="en-GB" sz="2000" baseline="30000" dirty="0"/>
              <a:t>6</a:t>
            </a:r>
            <a:r>
              <a:rPr lang="en-GB" sz="2000" dirty="0"/>
              <a:t> ha (24% of the farmlands). Field crops account for 20% of HNVFs, while almost 70% is accountable to grasslands, pointing to the fact that most HNVFs in Italy are associable with extensive, traditional, not-fragmented and semi-natural farm systems (</a:t>
            </a:r>
            <a:r>
              <a:rPr lang="en-GB" sz="2000" dirty="0" err="1"/>
              <a:t>Trisorio</a:t>
            </a:r>
            <a:r>
              <a:rPr lang="en-GB" sz="2000" dirty="0"/>
              <a:t>, 2014). Moreover, those lands are often situated on hills or mountains, and often subject to abandonment and afforestation. </a:t>
            </a:r>
            <a:r>
              <a:rPr lang="en-GB" sz="2000" i="1" dirty="0"/>
              <a:t>Figure 1</a:t>
            </a:r>
            <a:r>
              <a:rPr lang="en-GB" sz="2000" dirty="0"/>
              <a:t> shows the distribution of HNVF areas in Italy.</a:t>
            </a:r>
          </a:p>
          <a:p>
            <a:pPr marL="0" indent="0" defTabSz="990661"/>
            <a:r>
              <a:rPr lang="fi-FI" sz="2000" dirty="0" err="1"/>
              <a:t>Sources</a:t>
            </a:r>
            <a:r>
              <a:rPr lang="fi-FI" sz="2000" dirty="0"/>
              <a:t>: </a:t>
            </a:r>
          </a:p>
          <a:p>
            <a:pPr marL="0" indent="0" defTabSz="990661"/>
            <a:r>
              <a:rPr lang="en-GB" sz="2000" dirty="0" err="1"/>
              <a:t>Trisorio</a:t>
            </a:r>
            <a:r>
              <a:rPr lang="en-GB" sz="2000" dirty="0"/>
              <a:t>, A. (2014). High Nature Value Farming Systems in Italy : a Policy Perspective High Nature Value Farming Systems in Italy :, (October 2014).</a:t>
            </a:r>
          </a:p>
          <a:p>
            <a:pPr marL="0" indent="0" defTabSz="990661"/>
            <a:r>
              <a:rPr lang="it-IT" sz="2000" dirty="0"/>
              <a:t>Trisorio, A., Natale, F. De, &amp; Pignatti, G. (2013). Le aree agricole ad alto valore naturale in Italia: una stima a livello regionale, 1–10.</a:t>
            </a:r>
            <a:endParaRPr lang="en-GB" sz="2000" dirty="0"/>
          </a:p>
          <a:p>
            <a:pPr marL="0" indent="0"/>
            <a:endParaRPr sz="2000" dirty="0"/>
          </a:p>
        </p:txBody>
      </p:sp>
      <p:sp>
        <p:nvSpPr>
          <p:cNvPr id="615" name="Google Shape;615;p50: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473852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9:notes"/>
          <p:cNvSpPr txBox="1">
            <a:spLocks noGrp="1"/>
          </p:cNvSpPr>
          <p:nvPr>
            <p:ph type="body" idx="1"/>
          </p:nvPr>
        </p:nvSpPr>
        <p:spPr>
          <a:xfrm>
            <a:off x="710248" y="4861441"/>
            <a:ext cx="5681980" cy="4605576"/>
          </a:xfrm>
          <a:prstGeom prst="rect">
            <a:avLst/>
          </a:prstGeom>
        </p:spPr>
        <p:txBody>
          <a:bodyPr spcFirstLastPara="1" wrap="square" lIns="99050" tIns="49511" rIns="99050" bIns="49511" anchor="t" anchorCtr="0">
            <a:noAutofit/>
          </a:bodyPr>
          <a:lstStyle/>
          <a:p>
            <a:pPr marL="0" indent="0"/>
            <a:endParaRPr/>
          </a:p>
        </p:txBody>
      </p:sp>
      <p:sp>
        <p:nvSpPr>
          <p:cNvPr id="583" name="Google Shape;583;p49: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084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207" name="Google Shape;207;p5: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22271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220" name="Google Shape;220;p6: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1625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endParaRPr sz="2000"/>
          </a:p>
        </p:txBody>
      </p:sp>
      <p:sp>
        <p:nvSpPr>
          <p:cNvPr id="233" name="Google Shape;233;p7: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76961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710248" y="4861441"/>
            <a:ext cx="5681980" cy="4605576"/>
          </a:xfrm>
          <a:prstGeom prst="rect">
            <a:avLst/>
          </a:prstGeom>
          <a:noFill/>
          <a:ln>
            <a:noFill/>
          </a:ln>
        </p:spPr>
        <p:txBody>
          <a:bodyPr spcFirstLastPara="1" wrap="square" lIns="99050" tIns="49511" rIns="99050" bIns="49511" anchor="t" anchorCtr="0">
            <a:noAutofit/>
          </a:bodyPr>
          <a:lstStyle/>
          <a:p>
            <a:pPr marL="0" indent="0">
              <a:buClr>
                <a:schemeClr val="dk1"/>
              </a:buClr>
              <a:buSzPts val="1100"/>
            </a:pPr>
            <a:r>
              <a:rPr lang="en-US" sz="1500"/>
              <a:t>The Mediterranean Basin is one of the world's major centers for plant diversity, where 10% of the world's higher plants can be found in an area representing only 1.6% of the Earth's surface. For example, all of tropical Africa has the same plant richness (30,000 taxa) as the circum-Mediterranean region in a surface area four times larger.</a:t>
            </a:r>
            <a:endParaRPr sz="1500"/>
          </a:p>
          <a:p>
            <a:pPr marL="0" indent="0">
              <a:buClr>
                <a:schemeClr val="dk1"/>
              </a:buClr>
              <a:buSzPts val="1100"/>
            </a:pPr>
            <a:endParaRPr sz="1500" b="1"/>
          </a:p>
          <a:p>
            <a:pPr marL="0" indent="0">
              <a:buClr>
                <a:schemeClr val="dk1"/>
              </a:buClr>
              <a:buSzPts val="1100"/>
            </a:pPr>
            <a:r>
              <a:rPr lang="en-US" sz="1500" b="1"/>
              <a:t>Source:</a:t>
            </a:r>
            <a:r>
              <a:rPr lang="en-US" sz="1500"/>
              <a:t> Médail, F. &amp; Quézel, P. 1999. Biodiversity Hotspots in the Mediterranean Basin: Setting Global Conservation Priorities. Conservation Biology 13, DOI:10.1046/j.1523-1739.1999.98467.x</a:t>
            </a:r>
            <a:endParaRPr sz="1500"/>
          </a:p>
          <a:p>
            <a:pPr marL="0" indent="0"/>
            <a:endParaRPr sz="1500"/>
          </a:p>
        </p:txBody>
      </p:sp>
      <p:sp>
        <p:nvSpPr>
          <p:cNvPr id="241" name="Google Shape;241;p8: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05205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a:spLocks noGrp="1" noRot="1" noChangeAspect="1"/>
          </p:cNvSpPr>
          <p:nvPr>
            <p:ph type="sldImg" idx="2"/>
          </p:nvPr>
        </p:nvSpPr>
        <p:spPr>
          <a:xfrm>
            <a:off x="993775" y="768350"/>
            <a:ext cx="5114925"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9:notes"/>
          <p:cNvSpPr txBox="1">
            <a:spLocks noGrp="1"/>
          </p:cNvSpPr>
          <p:nvPr>
            <p:ph type="body" idx="1"/>
          </p:nvPr>
        </p:nvSpPr>
        <p:spPr>
          <a:xfrm>
            <a:off x="710248" y="4861441"/>
            <a:ext cx="5681980" cy="4605576"/>
          </a:xfrm>
          <a:prstGeom prst="rect">
            <a:avLst/>
          </a:prstGeom>
          <a:noFill/>
          <a:ln>
            <a:noFill/>
          </a:ln>
        </p:spPr>
        <p:txBody>
          <a:bodyPr spcFirstLastPara="1" wrap="square" lIns="99050" tIns="99050" rIns="99050" bIns="99050" anchor="t" anchorCtr="0">
            <a:noAutofit/>
          </a:bodyPr>
          <a:lstStyle/>
          <a:p>
            <a:pPr marL="0" indent="0"/>
            <a:endParaRPr sz="2000"/>
          </a:p>
        </p:txBody>
      </p:sp>
    </p:spTree>
    <p:extLst>
      <p:ext uri="{BB962C8B-B14F-4D97-AF65-F5344CB8AC3E}">
        <p14:creationId xmlns:p14="http://schemas.microsoft.com/office/powerpoint/2010/main" val="344905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71" name="Google Shape;71;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3" name="Google Shape;73;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74" name="Google Shape;74;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78" name="Google Shape;78;p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80" name="Google Shape;80;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1" name="Google Shape;81;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2" name="Google Shape;82;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85" name="Google Shape;85;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90" name="Google Shape;90;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1" name="Google Shape;91;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5" name="Google Shape;95;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6" name="Google Shape;96;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99" name="Google Shape;99;p1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1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 name="Google Shape;101;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2" name="Google Shape;102;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3" name="Google Shape;103;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06" name="Google Shape;106;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7" name="Google Shape;107;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8" name="Google Shape;108;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9" name="Google Shape;109;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6" name="Google Shape;116;p18"/>
          <p:cNvSpPr txBox="1">
            <a:spLocks noGrp="1"/>
          </p:cNvSpPr>
          <p:nvPr>
            <p:ph type="body" idx="1"/>
          </p:nvPr>
        </p:nvSpPr>
        <p:spPr>
          <a:xfrm>
            <a:off x="822959" y="1845734"/>
            <a:ext cx="7543800" cy="40233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17" name="Google Shape;117;p18"/>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Google Shape;118;p18"/>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Google Shape;119;p18"/>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
        <p:cNvGrpSpPr/>
        <p:nvPr/>
      </p:nvGrpSpPr>
      <p:grpSpPr>
        <a:xfrm>
          <a:off x="0" y="0"/>
          <a:ext cx="0" cy="0"/>
          <a:chOff x="0" y="0"/>
          <a:chExt cx="0" cy="0"/>
        </a:xfrm>
      </p:grpSpPr>
      <p:sp>
        <p:nvSpPr>
          <p:cNvPr id="121" name="Google Shape;121;p19"/>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3" name="Google Shape;123;p1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126" name="Google Shape;126;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9" name="Google Shape;129;p2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0" name="Google Shape;130;p2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3" name="Google Shape;133;p22"/>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34" name="Google Shape;134;p22"/>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35" name="Google Shape;135;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8" name="Google Shape;138;p2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1" name="Google Shape;141;p24"/>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42" name="Google Shape;142;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45" name="Google Shape;145;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6"/>
        <p:cNvGrpSpPr/>
        <p:nvPr/>
      </p:nvGrpSpPr>
      <p:grpSpPr>
        <a:xfrm>
          <a:off x="0" y="0"/>
          <a:ext cx="0" cy="0"/>
          <a:chOff x="0" y="0"/>
          <a:chExt cx="0" cy="0"/>
        </a:xfrm>
      </p:grpSpPr>
      <p:sp>
        <p:nvSpPr>
          <p:cNvPr id="147" name="Google Shape;147;p2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6"/>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149" name="Google Shape;149;p26"/>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50" name="Google Shape;150;p26"/>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1" name="Google Shape;151;p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2"/>
        <p:cNvGrpSpPr/>
        <p:nvPr/>
      </p:nvGrpSpPr>
      <p:grpSpPr>
        <a:xfrm>
          <a:off x="0" y="0"/>
          <a:ext cx="0" cy="0"/>
          <a:chOff x="0" y="0"/>
          <a:chExt cx="0" cy="0"/>
        </a:xfrm>
      </p:grpSpPr>
      <p:sp>
        <p:nvSpPr>
          <p:cNvPr id="153" name="Google Shape;153;p27"/>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4" name="Google Shape;154;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1474833"/>
            <a:ext cx="8520600" cy="2618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157" name="Google Shape;157;p28"/>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8" name="Google Shape;158;p2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Google Shape;160;p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30"/>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3F3F3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31"/>
          <p:cNvSpPr/>
          <p:nvPr/>
        </p:nvSpPr>
        <p:spPr>
          <a:xfrm>
            <a:off x="2382" y="6400800"/>
            <a:ext cx="91416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31"/>
          <p:cNvSpPr/>
          <p:nvPr/>
        </p:nvSpPr>
        <p:spPr>
          <a:xfrm>
            <a:off x="12"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31"/>
          <p:cNvSpPr txBox="1">
            <a:spLocks noGrp="1"/>
          </p:cNvSpPr>
          <p:nvPr>
            <p:ph type="title"/>
          </p:nvPr>
        </p:nvSpPr>
        <p:spPr>
          <a:xfrm>
            <a:off x="822960" y="758952"/>
            <a:ext cx="7543800" cy="35661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167" name="Google Shape;167;p31"/>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168" name="Google Shape;168;p31"/>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9" name="Google Shape;169;p31"/>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Google Shape;170;p31"/>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71" name="Google Shape;171;p31"/>
          <p:cNvCxnSpPr/>
          <p:nvPr/>
        </p:nvCxnSpPr>
        <p:spPr>
          <a:xfrm>
            <a:off x="905744" y="434340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type="objOnly">
  <p:cSld name="OBJECT_ONLY">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8" name="Google Shape;38;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9" name="Google Shape;39;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olo, testo e contenuto 2" type="txAndTwoObj">
  <p:cSld name="TEXT_AND_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3" name="Google Shape;43;p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 name="Google Shape;45;p7"/>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Google Shape;46;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olo, contenuto e contenuto 2" type="objAndTwoObj">
  <p:cSld name="OBJECT_AND_TWO_OBJECTS">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51" name="Google Shape;51;p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5" name="Google Shape;55;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6" name="Google Shape;56;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59" name="Google Shape;59;p9"/>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65" name="Google Shape;65;p1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Google Shape;66;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67" name="Google Shape;67;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2" name="Google Shape;112;p1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13" name="Google Shape;113;p1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hyperlink" Target="http://www.hnvlink.eu"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5.jpg"/></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2"/>
          <p:cNvPicPr preferRelativeResize="0"/>
          <p:nvPr/>
        </p:nvPicPr>
        <p:blipFill rotWithShape="1">
          <a:blip r:embed="rId3">
            <a:alphaModFix/>
          </a:blip>
          <a:srcRect/>
          <a:stretch/>
        </p:blipFill>
        <p:spPr>
          <a:xfrm>
            <a:off x="7589145" y="620713"/>
            <a:ext cx="1235260" cy="1430030"/>
          </a:xfrm>
          <a:prstGeom prst="rect">
            <a:avLst/>
          </a:prstGeom>
          <a:noFill/>
          <a:ln>
            <a:noFill/>
          </a:ln>
        </p:spPr>
      </p:pic>
      <p:pic>
        <p:nvPicPr>
          <p:cNvPr id="177" name="Google Shape;177;p32"/>
          <p:cNvPicPr preferRelativeResize="0"/>
          <p:nvPr/>
        </p:nvPicPr>
        <p:blipFill rotWithShape="1">
          <a:blip r:embed="rId4">
            <a:alphaModFix/>
          </a:blip>
          <a:srcRect/>
          <a:stretch/>
        </p:blipFill>
        <p:spPr>
          <a:xfrm>
            <a:off x="179387" y="749886"/>
            <a:ext cx="2941869" cy="1167691"/>
          </a:xfrm>
          <a:prstGeom prst="rect">
            <a:avLst/>
          </a:prstGeom>
          <a:noFill/>
          <a:ln>
            <a:noFill/>
          </a:ln>
        </p:spPr>
      </p:pic>
      <p:sp>
        <p:nvSpPr>
          <p:cNvPr id="178" name="Google Shape;178;p32"/>
          <p:cNvSpPr txBox="1"/>
          <p:nvPr/>
        </p:nvSpPr>
        <p:spPr>
          <a:xfrm>
            <a:off x="1086884" y="2187575"/>
            <a:ext cx="7119891" cy="454955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4400" b="1" i="0" u="none" strike="noStrike" cap="none">
                <a:solidFill>
                  <a:schemeClr val="dk2"/>
                </a:solidFill>
                <a:latin typeface="Arial"/>
                <a:ea typeface="Arial"/>
                <a:cs typeface="Arial"/>
                <a:sym typeface="Arial"/>
              </a:rPr>
              <a:t>Impact of abandonment on High Nature Value pastures of Sardinia</a:t>
            </a:r>
            <a:endParaRPr/>
          </a:p>
          <a:p>
            <a:pPr marL="0" marR="0" lvl="0" indent="0" algn="ctr" rtl="0">
              <a:lnSpc>
                <a:spcPct val="100000"/>
              </a:lnSpc>
              <a:spcBef>
                <a:spcPts val="0"/>
              </a:spcBef>
              <a:spcAft>
                <a:spcPts val="0"/>
              </a:spcAft>
              <a:buClr>
                <a:schemeClr val="dk1"/>
              </a:buClr>
              <a:buSzPts val="2800"/>
              <a:buFont typeface="Arial"/>
              <a:buNone/>
            </a:pPr>
            <a:endParaRPr sz="14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00"/>
              <a:buFont typeface="Arial"/>
              <a:buNone/>
            </a:pPr>
            <a:endParaRPr sz="8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6F0002"/>
              </a:buClr>
              <a:buSzPts val="2400"/>
              <a:buFont typeface="Arial"/>
              <a:buNone/>
            </a:pPr>
            <a:r>
              <a:rPr lang="en-US" sz="2400" b="1" i="0" u="none" strike="noStrike" cap="none">
                <a:solidFill>
                  <a:schemeClr val="dk2"/>
                </a:solidFill>
                <a:latin typeface="Arial"/>
                <a:ea typeface="Arial"/>
                <a:cs typeface="Arial"/>
                <a:sym typeface="Arial"/>
              </a:rPr>
              <a:t>Emmanuele Farris</a:t>
            </a:r>
            <a:endParaRPr sz="14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000"/>
              <a:buFont typeface="Arial"/>
              <a:buNone/>
            </a:pPr>
            <a:endParaRPr sz="10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hlink"/>
              </a:buClr>
              <a:buSzPts val="2400"/>
              <a:buFont typeface="Arial"/>
              <a:buNone/>
            </a:pPr>
            <a:r>
              <a:rPr lang="en-US" sz="2400" b="0" i="0" u="none" strike="noStrike" cap="none">
                <a:solidFill>
                  <a:schemeClr val="dk2"/>
                </a:solidFill>
                <a:latin typeface="Arial"/>
                <a:ea typeface="Arial"/>
                <a:cs typeface="Arial"/>
                <a:sym typeface="Arial"/>
              </a:rPr>
              <a:t>Dept. of Sciences for Nature and Environmental Resources</a:t>
            </a:r>
            <a:endParaRPr sz="14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hlink"/>
              </a:buClr>
              <a:buSzPts val="2400"/>
              <a:buFont typeface="Arial"/>
              <a:buNone/>
            </a:pPr>
            <a:r>
              <a:rPr lang="en-US" sz="2400" b="0" i="0" u="none" strike="noStrike" cap="none">
                <a:solidFill>
                  <a:schemeClr val="dk2"/>
                </a:solidFill>
                <a:latin typeface="Arial"/>
                <a:ea typeface="Arial"/>
                <a:cs typeface="Arial"/>
                <a:sym typeface="Arial"/>
              </a:rPr>
              <a:t>University of Sassari (Sardinia – Italy)</a:t>
            </a:r>
            <a:endParaRPr sz="14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00"/>
              <a:buFont typeface="Arial"/>
              <a:buNone/>
            </a:pPr>
            <a:endParaRPr sz="800" b="0" i="1"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6F0002"/>
              </a:buClr>
              <a:buSzPts val="2400"/>
              <a:buFont typeface="Arial"/>
              <a:buNone/>
            </a:pPr>
            <a:r>
              <a:rPr lang="en-US" sz="2400" b="0" i="1" u="none" strike="noStrike" cap="none">
                <a:solidFill>
                  <a:schemeClr val="dk2"/>
                </a:solidFill>
                <a:latin typeface="Arial"/>
                <a:ea typeface="Arial"/>
                <a:cs typeface="Arial"/>
                <a:sym typeface="Arial"/>
              </a:rPr>
              <a:t>emfa@uniss.it</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p:nvPr/>
        </p:nvSpPr>
        <p:spPr>
          <a:xfrm>
            <a:off x="250825" y="549275"/>
            <a:ext cx="8642400" cy="52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The regional context (southern Europe / Mediterranean)</a:t>
            </a:r>
            <a:endParaRPr sz="1400" b="0" i="0" u="none" strike="noStrike" cap="none">
              <a:solidFill>
                <a:srgbClr val="000000"/>
              </a:solidFill>
              <a:latin typeface="Arial"/>
              <a:ea typeface="Arial"/>
              <a:cs typeface="Arial"/>
              <a:sym typeface="Arial"/>
            </a:endParaRPr>
          </a:p>
        </p:txBody>
      </p:sp>
      <p:sp>
        <p:nvSpPr>
          <p:cNvPr id="259" name="Google Shape;259;p41"/>
          <p:cNvSpPr txBox="1"/>
          <p:nvPr/>
        </p:nvSpPr>
        <p:spPr>
          <a:xfrm>
            <a:off x="2865325" y="1095075"/>
            <a:ext cx="3757800" cy="111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In the last century people moved from south to north and from mountains to the coast</a:t>
            </a:r>
            <a:endParaRPr sz="1400" b="0" i="0" u="none" strike="noStrike" cap="none">
              <a:solidFill>
                <a:srgbClr val="000000"/>
              </a:solidFill>
              <a:latin typeface="Arial"/>
              <a:ea typeface="Arial"/>
              <a:cs typeface="Arial"/>
              <a:sym typeface="Arial"/>
            </a:endParaRPr>
          </a:p>
        </p:txBody>
      </p:sp>
      <p:cxnSp>
        <p:nvCxnSpPr>
          <p:cNvPr id="260" name="Google Shape;260;p41"/>
          <p:cNvCxnSpPr/>
          <p:nvPr/>
        </p:nvCxnSpPr>
        <p:spPr>
          <a:xfrm>
            <a:off x="2916150" y="2320750"/>
            <a:ext cx="3456000" cy="0"/>
          </a:xfrm>
          <a:prstGeom prst="straightConnector1">
            <a:avLst/>
          </a:prstGeom>
          <a:noFill/>
          <a:ln w="25400" cap="flat" cmpd="sng">
            <a:solidFill>
              <a:schemeClr val="dk1"/>
            </a:solidFill>
            <a:prstDash val="solid"/>
            <a:miter lim="800000"/>
            <a:headEnd type="none" w="sm" len="sm"/>
            <a:tailEnd type="triangle" w="lg" len="lg"/>
          </a:ln>
        </p:spPr>
      </p:cxnSp>
      <p:sp>
        <p:nvSpPr>
          <p:cNvPr id="261" name="Google Shape;261;p41"/>
          <p:cNvSpPr txBox="1"/>
          <p:nvPr/>
        </p:nvSpPr>
        <p:spPr>
          <a:xfrm>
            <a:off x="6154737" y="2057400"/>
            <a:ext cx="28812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a:solidFill>
                  <a:schemeClr val="dk1"/>
                </a:solidFill>
              </a:rPr>
              <a:t>I</a:t>
            </a:r>
            <a:r>
              <a:rPr lang="en-US" sz="2400" b="0" i="0" u="none" strike="noStrike" cap="none">
                <a:solidFill>
                  <a:schemeClr val="dk1"/>
                </a:solidFill>
                <a:latin typeface="Arial"/>
                <a:ea typeface="Arial"/>
                <a:cs typeface="Arial"/>
                <a:sym typeface="Arial"/>
              </a:rPr>
              <a:t>n coastal areas</a:t>
            </a:r>
            <a:endParaRPr sz="1400" b="0" i="0" u="none" strike="noStrike" cap="none">
              <a:solidFill>
                <a:srgbClr val="000000"/>
              </a:solidFill>
              <a:latin typeface="Arial"/>
              <a:ea typeface="Arial"/>
              <a:cs typeface="Arial"/>
              <a:sym typeface="Arial"/>
            </a:endParaRPr>
          </a:p>
        </p:txBody>
      </p:sp>
      <p:sp>
        <p:nvSpPr>
          <p:cNvPr id="262" name="Google Shape;262;p41"/>
          <p:cNvSpPr txBox="1"/>
          <p:nvPr/>
        </p:nvSpPr>
        <p:spPr>
          <a:xfrm>
            <a:off x="179387" y="2057400"/>
            <a:ext cx="28812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a:solidFill>
                  <a:schemeClr val="dk1"/>
                </a:solidFill>
              </a:rPr>
              <a:t>I</a:t>
            </a:r>
            <a:r>
              <a:rPr lang="en-US" sz="2400" b="0" i="0" u="none" strike="noStrike" cap="none">
                <a:solidFill>
                  <a:schemeClr val="dk1"/>
                </a:solidFill>
                <a:latin typeface="Arial"/>
                <a:ea typeface="Arial"/>
                <a:cs typeface="Arial"/>
                <a:sym typeface="Arial"/>
              </a:rPr>
              <a:t>n mountain areas</a:t>
            </a:r>
            <a:endParaRPr sz="1400" b="0" i="0" u="none" strike="noStrike" cap="none">
              <a:solidFill>
                <a:srgbClr val="000000"/>
              </a:solidFill>
              <a:latin typeface="Arial"/>
              <a:ea typeface="Arial"/>
              <a:cs typeface="Arial"/>
              <a:sym typeface="Arial"/>
            </a:endParaRPr>
          </a:p>
        </p:txBody>
      </p:sp>
      <p:cxnSp>
        <p:nvCxnSpPr>
          <p:cNvPr id="263" name="Google Shape;263;p41"/>
          <p:cNvCxnSpPr/>
          <p:nvPr/>
        </p:nvCxnSpPr>
        <p:spPr>
          <a:xfrm flipH="1">
            <a:off x="971475" y="3497262"/>
            <a:ext cx="504900" cy="863700"/>
          </a:xfrm>
          <a:prstGeom prst="straightConnector1">
            <a:avLst/>
          </a:prstGeom>
          <a:noFill/>
          <a:ln w="25400" cap="flat" cmpd="sng">
            <a:solidFill>
              <a:schemeClr val="dk1"/>
            </a:solidFill>
            <a:prstDash val="solid"/>
            <a:miter lim="800000"/>
            <a:headEnd type="none" w="sm" len="sm"/>
            <a:tailEnd type="triangle" w="lg" len="lg"/>
          </a:ln>
        </p:spPr>
      </p:cxnSp>
      <p:cxnSp>
        <p:nvCxnSpPr>
          <p:cNvPr id="264" name="Google Shape;264;p41"/>
          <p:cNvCxnSpPr/>
          <p:nvPr/>
        </p:nvCxnSpPr>
        <p:spPr>
          <a:xfrm>
            <a:off x="1476375" y="3497262"/>
            <a:ext cx="2159100" cy="863700"/>
          </a:xfrm>
          <a:prstGeom prst="straightConnector1">
            <a:avLst/>
          </a:prstGeom>
          <a:noFill/>
          <a:ln w="25400" cap="flat" cmpd="sng">
            <a:solidFill>
              <a:schemeClr val="dk1"/>
            </a:solidFill>
            <a:prstDash val="solid"/>
            <a:miter lim="800000"/>
            <a:headEnd type="none" w="sm" len="sm"/>
            <a:tailEnd type="triangle" w="lg" len="lg"/>
          </a:ln>
        </p:spPr>
      </p:cxnSp>
      <p:sp>
        <p:nvSpPr>
          <p:cNvPr id="265" name="Google Shape;265;p41"/>
          <p:cNvSpPr txBox="1"/>
          <p:nvPr/>
        </p:nvSpPr>
        <p:spPr>
          <a:xfrm>
            <a:off x="611187" y="2633662"/>
            <a:ext cx="1871700" cy="91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Abandonment of agro-pastoral activities</a:t>
            </a:r>
            <a:endParaRPr sz="1400" b="0" i="0" u="none" strike="noStrike" cap="none">
              <a:solidFill>
                <a:srgbClr val="000000"/>
              </a:solidFill>
              <a:latin typeface="Arial"/>
              <a:ea typeface="Arial"/>
              <a:cs typeface="Arial"/>
              <a:sym typeface="Arial"/>
            </a:endParaRPr>
          </a:p>
        </p:txBody>
      </p:sp>
      <p:sp>
        <p:nvSpPr>
          <p:cNvPr id="266" name="Google Shape;266;p41"/>
          <p:cNvSpPr txBox="1"/>
          <p:nvPr/>
        </p:nvSpPr>
        <p:spPr>
          <a:xfrm>
            <a:off x="0" y="4289425"/>
            <a:ext cx="2051100" cy="69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Decreasing of pastures</a:t>
            </a:r>
            <a:endParaRPr sz="1400" b="0" i="0" u="none" strike="noStrike" cap="none">
              <a:solidFill>
                <a:srgbClr val="000000"/>
              </a:solidFill>
              <a:latin typeface="Arial"/>
              <a:ea typeface="Arial"/>
              <a:cs typeface="Arial"/>
              <a:sym typeface="Arial"/>
            </a:endParaRPr>
          </a:p>
        </p:txBody>
      </p:sp>
      <p:sp>
        <p:nvSpPr>
          <p:cNvPr id="267" name="Google Shape;267;p41"/>
          <p:cNvSpPr txBox="1"/>
          <p:nvPr/>
        </p:nvSpPr>
        <p:spPr>
          <a:xfrm>
            <a:off x="2592387" y="4289425"/>
            <a:ext cx="2051100" cy="69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Increasing of forests</a:t>
            </a:r>
            <a:endParaRPr sz="1400" b="0" i="0" u="none" strike="noStrike" cap="none">
              <a:solidFill>
                <a:srgbClr val="000000"/>
              </a:solidFill>
              <a:latin typeface="Arial"/>
              <a:ea typeface="Arial"/>
              <a:cs typeface="Arial"/>
              <a:sym typeface="Arial"/>
            </a:endParaRPr>
          </a:p>
        </p:txBody>
      </p:sp>
      <p:sp>
        <p:nvSpPr>
          <p:cNvPr id="268" name="Google Shape;268;p41"/>
          <p:cNvSpPr txBox="1"/>
          <p:nvPr/>
        </p:nvSpPr>
        <p:spPr>
          <a:xfrm>
            <a:off x="6372225" y="2633662"/>
            <a:ext cx="2376600" cy="91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Increasing of urbanization and mass tourism</a:t>
            </a:r>
            <a:endParaRPr sz="1400" b="0" i="0" u="none" strike="noStrike" cap="none">
              <a:solidFill>
                <a:srgbClr val="000000"/>
              </a:solidFill>
              <a:latin typeface="Arial"/>
              <a:ea typeface="Arial"/>
              <a:cs typeface="Arial"/>
              <a:sym typeface="Arial"/>
            </a:endParaRPr>
          </a:p>
        </p:txBody>
      </p:sp>
      <p:cxnSp>
        <p:nvCxnSpPr>
          <p:cNvPr id="269" name="Google Shape;269;p41"/>
          <p:cNvCxnSpPr/>
          <p:nvPr/>
        </p:nvCxnSpPr>
        <p:spPr>
          <a:xfrm>
            <a:off x="7524750" y="3497262"/>
            <a:ext cx="1008000" cy="865200"/>
          </a:xfrm>
          <a:prstGeom prst="straightConnector1">
            <a:avLst/>
          </a:prstGeom>
          <a:noFill/>
          <a:ln w="25400" cap="flat" cmpd="sng">
            <a:solidFill>
              <a:schemeClr val="dk1"/>
            </a:solidFill>
            <a:prstDash val="solid"/>
            <a:miter lim="800000"/>
            <a:headEnd type="none" w="sm" len="sm"/>
            <a:tailEnd type="triangle" w="lg" len="lg"/>
          </a:ln>
        </p:spPr>
      </p:cxnSp>
      <p:cxnSp>
        <p:nvCxnSpPr>
          <p:cNvPr id="270" name="Google Shape;270;p41"/>
          <p:cNvCxnSpPr/>
          <p:nvPr/>
        </p:nvCxnSpPr>
        <p:spPr>
          <a:xfrm flipH="1">
            <a:off x="6372150" y="3497262"/>
            <a:ext cx="1152600" cy="865200"/>
          </a:xfrm>
          <a:prstGeom prst="straightConnector1">
            <a:avLst/>
          </a:prstGeom>
          <a:noFill/>
          <a:ln w="25400" cap="flat" cmpd="sng">
            <a:solidFill>
              <a:schemeClr val="dk1"/>
            </a:solidFill>
            <a:prstDash val="solid"/>
            <a:miter lim="800000"/>
            <a:headEnd type="none" w="sm" len="sm"/>
            <a:tailEnd type="triangle" w="lg" len="lg"/>
          </a:ln>
        </p:spPr>
      </p:cxnSp>
      <p:sp>
        <p:nvSpPr>
          <p:cNvPr id="271" name="Google Shape;271;p41"/>
          <p:cNvSpPr txBox="1"/>
          <p:nvPr/>
        </p:nvSpPr>
        <p:spPr>
          <a:xfrm>
            <a:off x="4787900" y="4289425"/>
            <a:ext cx="2051100" cy="69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Declining of dune vegetation</a:t>
            </a:r>
            <a:endParaRPr sz="1400" b="0" i="0" u="none" strike="noStrike" cap="none">
              <a:solidFill>
                <a:srgbClr val="000000"/>
              </a:solidFill>
              <a:latin typeface="Arial"/>
              <a:ea typeface="Arial"/>
              <a:cs typeface="Arial"/>
              <a:sym typeface="Arial"/>
            </a:endParaRPr>
          </a:p>
        </p:txBody>
      </p:sp>
      <p:sp>
        <p:nvSpPr>
          <p:cNvPr id="272" name="Google Shape;272;p41"/>
          <p:cNvSpPr txBox="1"/>
          <p:nvPr/>
        </p:nvSpPr>
        <p:spPr>
          <a:xfrm>
            <a:off x="7058025" y="4289425"/>
            <a:ext cx="2051100" cy="69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Increasing of protection on cliffs</a:t>
            </a:r>
            <a:endParaRPr sz="1400" b="0" i="0" u="none" strike="noStrike" cap="none">
              <a:solidFill>
                <a:srgbClr val="000000"/>
              </a:solidFill>
              <a:latin typeface="Arial"/>
              <a:ea typeface="Arial"/>
              <a:cs typeface="Arial"/>
              <a:sym typeface="Arial"/>
            </a:endParaRPr>
          </a:p>
        </p:txBody>
      </p:sp>
      <p:sp>
        <p:nvSpPr>
          <p:cNvPr id="273" name="Google Shape;273;p41"/>
          <p:cNvSpPr txBox="1"/>
          <p:nvPr/>
        </p:nvSpPr>
        <p:spPr>
          <a:xfrm>
            <a:off x="552450" y="5799925"/>
            <a:ext cx="8412600" cy="86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Based on Falcucci, A., Maiorano, L., Boitani, L. 2007. Changes in land-use/land-cover patterns in Italy and their implications for biodiversity conservation. Landscape Ecology, 22: 617-631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txBox="1">
            <a:spLocks noGrp="1"/>
          </p:cNvSpPr>
          <p:nvPr>
            <p:ph type="title"/>
          </p:nvPr>
        </p:nvSpPr>
        <p:spPr>
          <a:xfrm>
            <a:off x="602672" y="619876"/>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Content</a:t>
            </a:r>
            <a:endParaRPr sz="4400" b="0" i="0" u="none" strike="noStrike" cap="none">
              <a:solidFill>
                <a:schemeClr val="dk2"/>
              </a:solidFill>
              <a:latin typeface="Arial"/>
              <a:ea typeface="Arial"/>
              <a:cs typeface="Arial"/>
              <a:sym typeface="Arial"/>
            </a:endParaRPr>
          </a:p>
        </p:txBody>
      </p:sp>
      <p:sp>
        <p:nvSpPr>
          <p:cNvPr id="279" name="Google Shape;279;p42"/>
          <p:cNvSpPr txBox="1">
            <a:spLocks noGrp="1"/>
          </p:cNvSpPr>
          <p:nvPr>
            <p:ph type="body" idx="1"/>
          </p:nvPr>
        </p:nvSpPr>
        <p:spPr>
          <a:xfrm>
            <a:off x="457199" y="1762876"/>
            <a:ext cx="8136083" cy="4180723"/>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6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Introduction to Sardinia</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Changes in land use and demography </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1" i="0" u="none" strike="noStrike" cap="none">
                <a:solidFill>
                  <a:schemeClr val="dk1"/>
                </a:solidFill>
                <a:latin typeface="Arial"/>
                <a:ea typeface="Arial"/>
                <a:cs typeface="Arial"/>
                <a:sym typeface="Arial"/>
              </a:rPr>
              <a:t>Pasture types</a:t>
            </a:r>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Case-study: Abandonment of the hilly-montane sheep pastures and wooded pastures</a:t>
            </a:r>
            <a:endParaRPr/>
          </a:p>
          <a:p>
            <a:pPr marL="457200" marR="0" lvl="0" indent="-431800" algn="l" rtl="0">
              <a:lnSpc>
                <a:spcPct val="100000"/>
              </a:lnSpc>
              <a:spcBef>
                <a:spcPts val="1200"/>
              </a:spcBef>
              <a:spcAft>
                <a:spcPts val="60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Management, Conservation and Restoration</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3"/>
          <p:cNvSpPr txBox="1"/>
          <p:nvPr/>
        </p:nvSpPr>
        <p:spPr>
          <a:xfrm>
            <a:off x="660977" y="805439"/>
            <a:ext cx="8232198" cy="3540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0" i="0" u="none" strike="noStrike" cap="none">
                <a:solidFill>
                  <a:schemeClr val="dk1"/>
                </a:solidFill>
                <a:latin typeface="Arial"/>
                <a:ea typeface="Arial"/>
                <a:cs typeface="Arial"/>
                <a:sym typeface="Arial"/>
              </a:rPr>
              <a:t>Pasture types in the Mediterranean: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203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 Grazed woodlands</a:t>
            </a:r>
            <a:endParaRPr sz="1400" b="0" i="0" u="none" strike="noStrike" cap="none">
              <a:solidFill>
                <a:srgbClr val="000000"/>
              </a:solidFill>
              <a:latin typeface="Arial"/>
              <a:ea typeface="Arial"/>
              <a:cs typeface="Arial"/>
              <a:sym typeface="Arial"/>
            </a:endParaRPr>
          </a:p>
          <a:p>
            <a:pPr marL="0" marR="0" lvl="0" indent="-203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 Dehesas</a:t>
            </a:r>
            <a:endParaRPr sz="1400" b="0" i="0" u="none" strike="noStrike" cap="none">
              <a:solidFill>
                <a:srgbClr val="000000"/>
              </a:solidFill>
              <a:latin typeface="Arial"/>
              <a:ea typeface="Arial"/>
              <a:cs typeface="Arial"/>
              <a:sym typeface="Arial"/>
            </a:endParaRPr>
          </a:p>
          <a:p>
            <a:pPr marL="0" marR="0" lvl="0" indent="-203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 Wooded pastures</a:t>
            </a:r>
            <a:endParaRPr sz="1400" b="0" i="0" u="none" strike="noStrike" cap="none">
              <a:solidFill>
                <a:srgbClr val="000000"/>
              </a:solidFill>
              <a:latin typeface="Arial"/>
              <a:ea typeface="Arial"/>
              <a:cs typeface="Arial"/>
              <a:sym typeface="Arial"/>
            </a:endParaRPr>
          </a:p>
          <a:p>
            <a:pPr marL="0" marR="0" lvl="0" indent="-203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 Open pastures</a:t>
            </a:r>
            <a:endParaRPr sz="1400" b="0" i="0" u="none" strike="noStrike" cap="none">
              <a:solidFill>
                <a:srgbClr val="000000"/>
              </a:solidFill>
              <a:latin typeface="Arial"/>
              <a:ea typeface="Arial"/>
              <a:cs typeface="Arial"/>
              <a:sym typeface="Arial"/>
            </a:endParaRPr>
          </a:p>
          <a:p>
            <a:pPr marL="0" marR="0" lvl="0" indent="-203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 Coastal pastures</a:t>
            </a:r>
            <a:endParaRPr sz="1400" b="0" i="0" u="none" strike="noStrike" cap="none">
              <a:solidFill>
                <a:srgbClr val="000000"/>
              </a:solidFill>
              <a:latin typeface="Arial"/>
              <a:ea typeface="Arial"/>
              <a:cs typeface="Arial"/>
              <a:sym typeface="Arial"/>
            </a:endParaRPr>
          </a:p>
        </p:txBody>
      </p:sp>
      <p:pic>
        <p:nvPicPr>
          <p:cNvPr id="285" name="Google Shape;285;p43" descr="Img 189"/>
          <p:cNvPicPr preferRelativeResize="0"/>
          <p:nvPr/>
        </p:nvPicPr>
        <p:blipFill rotWithShape="1">
          <a:blip r:embed="rId3">
            <a:alphaModFix/>
          </a:blip>
          <a:srcRect/>
          <a:stretch/>
        </p:blipFill>
        <p:spPr>
          <a:xfrm>
            <a:off x="107950" y="4941887"/>
            <a:ext cx="2024062" cy="1517650"/>
          </a:xfrm>
          <a:prstGeom prst="rect">
            <a:avLst/>
          </a:prstGeom>
          <a:noFill/>
          <a:ln>
            <a:noFill/>
          </a:ln>
        </p:spPr>
      </p:pic>
      <p:pic>
        <p:nvPicPr>
          <p:cNvPr id="286" name="Google Shape;286;p43"/>
          <p:cNvPicPr preferRelativeResize="0"/>
          <p:nvPr/>
        </p:nvPicPr>
        <p:blipFill rotWithShape="1">
          <a:blip r:embed="rId4">
            <a:alphaModFix/>
          </a:blip>
          <a:srcRect/>
          <a:stretch/>
        </p:blipFill>
        <p:spPr>
          <a:xfrm>
            <a:off x="2268537" y="4941887"/>
            <a:ext cx="2190750" cy="1517650"/>
          </a:xfrm>
          <a:prstGeom prst="rect">
            <a:avLst/>
          </a:prstGeom>
          <a:noFill/>
          <a:ln>
            <a:noFill/>
          </a:ln>
        </p:spPr>
      </p:pic>
      <p:pic>
        <p:nvPicPr>
          <p:cNvPr id="287" name="Google Shape;287;p43"/>
          <p:cNvPicPr preferRelativeResize="0"/>
          <p:nvPr/>
        </p:nvPicPr>
        <p:blipFill rotWithShape="1">
          <a:blip r:embed="rId5">
            <a:alphaModFix/>
          </a:blip>
          <a:srcRect/>
          <a:stretch/>
        </p:blipFill>
        <p:spPr>
          <a:xfrm>
            <a:off x="4643437" y="4941887"/>
            <a:ext cx="2028825" cy="1517650"/>
          </a:xfrm>
          <a:prstGeom prst="rect">
            <a:avLst/>
          </a:prstGeom>
          <a:noFill/>
          <a:ln>
            <a:noFill/>
          </a:ln>
        </p:spPr>
      </p:pic>
      <p:pic>
        <p:nvPicPr>
          <p:cNvPr id="288" name="Google Shape;288;p43" descr="Epifania 2009 179"/>
          <p:cNvPicPr preferRelativeResize="0"/>
          <p:nvPr/>
        </p:nvPicPr>
        <p:blipFill rotWithShape="1">
          <a:blip r:embed="rId6">
            <a:alphaModFix/>
          </a:blip>
          <a:srcRect/>
          <a:stretch/>
        </p:blipFill>
        <p:spPr>
          <a:xfrm>
            <a:off x="6867525" y="4941887"/>
            <a:ext cx="2025650" cy="1517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4" descr="Img 189"/>
          <p:cNvPicPr preferRelativeResize="0"/>
          <p:nvPr/>
        </p:nvPicPr>
        <p:blipFill rotWithShape="1">
          <a:blip r:embed="rId3">
            <a:alphaModFix/>
          </a:blip>
          <a:srcRect/>
          <a:stretch/>
        </p:blipFill>
        <p:spPr>
          <a:xfrm>
            <a:off x="0" y="0"/>
            <a:ext cx="9140825" cy="6858000"/>
          </a:xfrm>
          <a:prstGeom prst="rect">
            <a:avLst/>
          </a:prstGeom>
          <a:noFill/>
          <a:ln>
            <a:noFill/>
          </a:ln>
        </p:spPr>
      </p:pic>
      <p:sp>
        <p:nvSpPr>
          <p:cNvPr id="294" name="Google Shape;294;p44"/>
          <p:cNvSpPr txBox="1"/>
          <p:nvPr/>
        </p:nvSpPr>
        <p:spPr>
          <a:xfrm>
            <a:off x="611187" y="6280150"/>
            <a:ext cx="7777162"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Grazed woodland – Cork Oak (</a:t>
            </a:r>
            <a:r>
              <a:rPr lang="en-US" sz="2400" b="1" i="1" u="none" strike="noStrike" cap="none">
                <a:solidFill>
                  <a:schemeClr val="dk1"/>
                </a:solidFill>
                <a:latin typeface="Arial"/>
                <a:ea typeface="Arial"/>
                <a:cs typeface="Arial"/>
                <a:sym typeface="Arial"/>
              </a:rPr>
              <a:t>Quercus suber</a:t>
            </a:r>
            <a:r>
              <a:rPr lang="en-US" sz="24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5"/>
          <p:cNvPicPr preferRelativeResize="0"/>
          <p:nvPr/>
        </p:nvPicPr>
        <p:blipFill rotWithShape="1">
          <a:blip r:embed="rId3">
            <a:alphaModFix/>
          </a:blip>
          <a:srcRect/>
          <a:stretch/>
        </p:blipFill>
        <p:spPr>
          <a:xfrm>
            <a:off x="0" y="549275"/>
            <a:ext cx="9144000" cy="6335712"/>
          </a:xfrm>
          <a:prstGeom prst="rect">
            <a:avLst/>
          </a:prstGeom>
          <a:noFill/>
          <a:ln>
            <a:noFill/>
          </a:ln>
        </p:spPr>
      </p:pic>
      <p:sp>
        <p:nvSpPr>
          <p:cNvPr id="300" name="Google Shape;300;p45"/>
          <p:cNvSpPr txBox="1"/>
          <p:nvPr/>
        </p:nvSpPr>
        <p:spPr>
          <a:xfrm>
            <a:off x="2120611" y="671368"/>
            <a:ext cx="5616575"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Dehesa – Cork Oak (</a:t>
            </a:r>
            <a:r>
              <a:rPr lang="en-US" sz="2400" b="1" i="1" u="none" strike="noStrike" cap="none">
                <a:solidFill>
                  <a:schemeClr val="dk1"/>
                </a:solidFill>
                <a:latin typeface="Arial"/>
                <a:ea typeface="Arial"/>
                <a:cs typeface="Arial"/>
                <a:sym typeface="Arial"/>
              </a:rPr>
              <a:t>Quercus suber</a:t>
            </a:r>
            <a:r>
              <a:rPr lang="en-US" sz="24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01" name="Google Shape;301;p45"/>
          <p:cNvSpPr txBox="1"/>
          <p:nvPr/>
        </p:nvSpPr>
        <p:spPr>
          <a:xfrm>
            <a:off x="6026275" y="6317175"/>
            <a:ext cx="3000000" cy="46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AGFORWARD project. www.agforward.eu</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6"/>
          <p:cNvPicPr preferRelativeResize="0"/>
          <p:nvPr/>
        </p:nvPicPr>
        <p:blipFill rotWithShape="1">
          <a:blip r:embed="rId3">
            <a:alphaModFix/>
          </a:blip>
          <a:srcRect/>
          <a:stretch/>
        </p:blipFill>
        <p:spPr>
          <a:xfrm>
            <a:off x="355024" y="1538873"/>
            <a:ext cx="4373274" cy="3389950"/>
          </a:xfrm>
          <a:prstGeom prst="rect">
            <a:avLst/>
          </a:prstGeom>
          <a:noFill/>
          <a:ln>
            <a:noFill/>
          </a:ln>
        </p:spPr>
      </p:pic>
      <p:sp>
        <p:nvSpPr>
          <p:cNvPr id="307" name="Google Shape;307;p46"/>
          <p:cNvSpPr txBox="1"/>
          <p:nvPr/>
        </p:nvSpPr>
        <p:spPr>
          <a:xfrm>
            <a:off x="611187" y="692150"/>
            <a:ext cx="7777162"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Wooded pasture – Cork Oak (</a:t>
            </a:r>
            <a:r>
              <a:rPr lang="en-US" sz="2400" b="1" i="1" u="none" strike="noStrike" cap="none">
                <a:solidFill>
                  <a:schemeClr val="dk1"/>
                </a:solidFill>
                <a:latin typeface="Arial"/>
                <a:ea typeface="Arial"/>
                <a:cs typeface="Arial"/>
                <a:sym typeface="Arial"/>
              </a:rPr>
              <a:t>Quercus suber</a:t>
            </a:r>
            <a:r>
              <a:rPr lang="en-US" sz="24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308" name="Google Shape;308;p46"/>
          <p:cNvPicPr preferRelativeResize="0"/>
          <p:nvPr/>
        </p:nvPicPr>
        <p:blipFill>
          <a:blip r:embed="rId4">
            <a:alphaModFix/>
          </a:blip>
          <a:stretch>
            <a:fillRect/>
          </a:stretch>
        </p:blipFill>
        <p:spPr>
          <a:xfrm>
            <a:off x="4865774" y="2188212"/>
            <a:ext cx="4110901" cy="2740601"/>
          </a:xfrm>
          <a:prstGeom prst="rect">
            <a:avLst/>
          </a:prstGeom>
          <a:noFill/>
          <a:ln>
            <a:noFill/>
          </a:ln>
        </p:spPr>
      </p:pic>
      <p:sp>
        <p:nvSpPr>
          <p:cNvPr id="309" name="Google Shape;309;p46"/>
          <p:cNvSpPr txBox="1"/>
          <p:nvPr/>
        </p:nvSpPr>
        <p:spPr>
          <a:xfrm>
            <a:off x="4865775" y="4928825"/>
            <a:ext cx="4110900" cy="91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By Alessandro Vecchi. CC BY-SA 3.0. https://commons.wikimedia.org/wiki/File:Sughero_TempioPausania.jpg</a:t>
            </a:r>
            <a:endParaRPr sz="1200"/>
          </a:p>
        </p:txBody>
      </p:sp>
      <p:sp>
        <p:nvSpPr>
          <p:cNvPr id="310" name="Google Shape;310;p46"/>
          <p:cNvSpPr txBox="1"/>
          <p:nvPr/>
        </p:nvSpPr>
        <p:spPr>
          <a:xfrm>
            <a:off x="355025" y="5031150"/>
            <a:ext cx="4217100" cy="71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Public domain. https://commons.wikimedia.org/wiki/File:Dehesa_cabaneros.jpg</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7" descr="Epifania 2009 179"/>
          <p:cNvPicPr preferRelativeResize="0"/>
          <p:nvPr/>
        </p:nvPicPr>
        <p:blipFill rotWithShape="1">
          <a:blip r:embed="rId3">
            <a:alphaModFix/>
          </a:blip>
          <a:srcRect/>
          <a:stretch/>
        </p:blipFill>
        <p:spPr>
          <a:xfrm>
            <a:off x="0" y="512762"/>
            <a:ext cx="9144000" cy="6345237"/>
          </a:xfrm>
          <a:prstGeom prst="rect">
            <a:avLst/>
          </a:prstGeom>
          <a:noFill/>
          <a:ln>
            <a:noFill/>
          </a:ln>
        </p:spPr>
      </p:pic>
      <p:sp>
        <p:nvSpPr>
          <p:cNvPr id="316" name="Google Shape;316;p47"/>
          <p:cNvSpPr txBox="1"/>
          <p:nvPr/>
        </p:nvSpPr>
        <p:spPr>
          <a:xfrm>
            <a:off x="2916237" y="692150"/>
            <a:ext cx="2808287"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Open pasture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8" descr="Epifania 2009 144"/>
          <p:cNvPicPr preferRelativeResize="0"/>
          <p:nvPr/>
        </p:nvPicPr>
        <p:blipFill rotWithShape="1">
          <a:blip r:embed="rId3">
            <a:alphaModFix/>
          </a:blip>
          <a:srcRect/>
          <a:stretch/>
        </p:blipFill>
        <p:spPr>
          <a:xfrm>
            <a:off x="0" y="549275"/>
            <a:ext cx="9144000" cy="6291262"/>
          </a:xfrm>
          <a:prstGeom prst="rect">
            <a:avLst/>
          </a:prstGeom>
          <a:noFill/>
          <a:ln>
            <a:noFill/>
          </a:ln>
        </p:spPr>
      </p:pic>
      <p:sp>
        <p:nvSpPr>
          <p:cNvPr id="322" name="Google Shape;322;p48"/>
          <p:cNvSpPr txBox="1"/>
          <p:nvPr/>
        </p:nvSpPr>
        <p:spPr>
          <a:xfrm>
            <a:off x="6156325" y="692150"/>
            <a:ext cx="2808287"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Coastal pasture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9"/>
          <p:cNvSpPr txBox="1"/>
          <p:nvPr/>
        </p:nvSpPr>
        <p:spPr>
          <a:xfrm>
            <a:off x="1039091" y="836612"/>
            <a:ext cx="7420696" cy="22272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The pasture communities are often dominated by</a:t>
            </a:r>
            <a:r>
              <a:rPr lang="en-US" sz="2800" b="0" i="1" u="none" strike="noStrike" cap="none">
                <a:solidFill>
                  <a:schemeClr val="dk1"/>
                </a:solidFill>
                <a:latin typeface="Arial"/>
                <a:ea typeface="Arial"/>
                <a:cs typeface="Arial"/>
                <a:sym typeface="Arial"/>
              </a:rPr>
              <a:t> Poa bulbosa</a:t>
            </a:r>
            <a:r>
              <a:rPr lang="en-US" sz="2800" b="0" i="0" u="none" strike="noStrike" cap="none">
                <a:solidFill>
                  <a:schemeClr val="dk1"/>
                </a:solidFill>
                <a:latin typeface="Arial"/>
                <a:ea typeface="Arial"/>
                <a:cs typeface="Arial"/>
                <a:sym typeface="Arial"/>
              </a:rPr>
              <a:t>, a small perennial grass with  clonal reproduction, well adapted to sheep grazing in the dry climate of the Mediterranean basin.</a:t>
            </a:r>
            <a:endParaRPr sz="1400" b="0" i="0" u="none" strike="noStrike" cap="none">
              <a:solidFill>
                <a:srgbClr val="000000"/>
              </a:solidFill>
              <a:latin typeface="Arial"/>
              <a:ea typeface="Arial"/>
              <a:cs typeface="Arial"/>
              <a:sym typeface="Arial"/>
            </a:endParaRPr>
          </a:p>
        </p:txBody>
      </p:sp>
      <p:pic>
        <p:nvPicPr>
          <p:cNvPr id="328" name="Google Shape;328;p49" descr="Fig25"/>
          <p:cNvPicPr preferRelativeResize="0"/>
          <p:nvPr/>
        </p:nvPicPr>
        <p:blipFill rotWithShape="1">
          <a:blip r:embed="rId3">
            <a:alphaModFix/>
          </a:blip>
          <a:srcRect/>
          <a:stretch/>
        </p:blipFill>
        <p:spPr>
          <a:xfrm>
            <a:off x="823911" y="3063874"/>
            <a:ext cx="4824412" cy="3617912"/>
          </a:xfrm>
          <a:prstGeom prst="rect">
            <a:avLst/>
          </a:prstGeom>
          <a:noFill/>
          <a:ln>
            <a:noFill/>
          </a:ln>
        </p:spPr>
      </p:pic>
      <p:pic>
        <p:nvPicPr>
          <p:cNvPr id="329" name="Google Shape;329;p49"/>
          <p:cNvPicPr preferRelativeResize="0"/>
          <p:nvPr/>
        </p:nvPicPr>
        <p:blipFill rotWithShape="1">
          <a:blip r:embed="rId4">
            <a:alphaModFix/>
          </a:blip>
          <a:srcRect/>
          <a:stretch/>
        </p:blipFill>
        <p:spPr>
          <a:xfrm>
            <a:off x="4512233" y="3757691"/>
            <a:ext cx="3971378" cy="29240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0" descr="DSCN5500"/>
          <p:cNvPicPr preferRelativeResize="0"/>
          <p:nvPr/>
        </p:nvPicPr>
        <p:blipFill rotWithShape="1">
          <a:blip r:embed="rId3">
            <a:alphaModFix/>
          </a:blip>
          <a:srcRect/>
          <a:stretch/>
        </p:blipFill>
        <p:spPr>
          <a:xfrm>
            <a:off x="0" y="0"/>
            <a:ext cx="9324975" cy="6994525"/>
          </a:xfrm>
          <a:prstGeom prst="rect">
            <a:avLst/>
          </a:prstGeom>
          <a:noFill/>
          <a:ln>
            <a:noFill/>
          </a:ln>
        </p:spPr>
      </p:pic>
      <p:pic>
        <p:nvPicPr>
          <p:cNvPr id="335" name="Google Shape;335;p50" descr="foto029"/>
          <p:cNvPicPr preferRelativeResize="0"/>
          <p:nvPr/>
        </p:nvPicPr>
        <p:blipFill rotWithShape="1">
          <a:blip r:embed="rId4">
            <a:alphaModFix/>
          </a:blip>
          <a:srcRect/>
          <a:stretch/>
        </p:blipFill>
        <p:spPr>
          <a:xfrm>
            <a:off x="7235825" y="4797425"/>
            <a:ext cx="1676400" cy="1257300"/>
          </a:xfrm>
          <a:prstGeom prst="rect">
            <a:avLst/>
          </a:prstGeom>
          <a:noFill/>
          <a:ln w="9525" cap="flat" cmpd="sng">
            <a:solidFill>
              <a:srgbClr val="FF9900"/>
            </a:solidFill>
            <a:prstDash val="solid"/>
            <a:miter lim="800000"/>
            <a:headEnd type="none" w="sm" len="sm"/>
            <a:tailEnd type="none" w="sm" len="sm"/>
          </a:ln>
        </p:spPr>
      </p:pic>
      <p:sp>
        <p:nvSpPr>
          <p:cNvPr id="336" name="Google Shape;336;p50"/>
          <p:cNvSpPr txBox="1"/>
          <p:nvPr/>
        </p:nvSpPr>
        <p:spPr>
          <a:xfrm>
            <a:off x="6443662" y="6165850"/>
            <a:ext cx="2700337"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Ornithogalum corsicum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822950" y="134200"/>
            <a:ext cx="7915800" cy="1211124"/>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3600" b="0" i="0" u="none" strike="noStrike" cap="none">
                <a:solidFill>
                  <a:srgbClr val="262626"/>
                </a:solidFill>
                <a:latin typeface="Century Gothic"/>
                <a:ea typeface="Century Gothic"/>
                <a:cs typeface="Century Gothic"/>
                <a:sym typeface="Century Gothic"/>
              </a:rPr>
              <a:t>Notes for instructors and users</a:t>
            </a:r>
            <a:endParaRPr sz="3600" b="0" i="0" u="none" strike="noStrike" cap="none">
              <a:solidFill>
                <a:srgbClr val="262626"/>
              </a:solidFill>
              <a:latin typeface="Century Gothic"/>
              <a:ea typeface="Century Gothic"/>
              <a:cs typeface="Century Gothic"/>
              <a:sym typeface="Century Gothic"/>
            </a:endParaRPr>
          </a:p>
        </p:txBody>
      </p:sp>
      <p:sp>
        <p:nvSpPr>
          <p:cNvPr id="185" name="Google Shape;185;p33"/>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FFFFFF"/>
                </a:solidFill>
                <a:latin typeface="Arial"/>
                <a:ea typeface="Arial"/>
                <a:cs typeface="Arial"/>
                <a:sym typeface="Arial"/>
              </a:rPr>
              <a:t>2</a:t>
            </a:fld>
            <a:endParaRPr sz="1050" b="0" i="0" u="none" strike="noStrike" cap="none">
              <a:solidFill>
                <a:srgbClr val="FFFFFF"/>
              </a:solidFill>
              <a:latin typeface="Arial"/>
              <a:ea typeface="Arial"/>
              <a:cs typeface="Arial"/>
              <a:sym typeface="Arial"/>
            </a:endParaRPr>
          </a:p>
        </p:txBody>
      </p:sp>
      <p:sp>
        <p:nvSpPr>
          <p:cNvPr id="186" name="Google Shape;186;p33"/>
          <p:cNvSpPr txBox="1">
            <a:spLocks noGrp="1"/>
          </p:cNvSpPr>
          <p:nvPr>
            <p:ph type="body" idx="1"/>
          </p:nvPr>
        </p:nvSpPr>
        <p:spPr>
          <a:xfrm>
            <a:off x="822950" y="1509076"/>
            <a:ext cx="7915800" cy="4377000"/>
          </a:xfrm>
          <a:prstGeom prst="rect">
            <a:avLst/>
          </a:prstGeom>
          <a:noFill/>
          <a:ln>
            <a:noFill/>
          </a:ln>
        </p:spPr>
        <p:txBody>
          <a:bodyPr spcFirstLastPara="1" wrap="square" lIns="0" tIns="45700" rIns="0" bIns="45700" anchor="t" anchorCtr="0">
            <a:noAutofit/>
          </a:bodyPr>
          <a:lstStyle/>
          <a:p>
            <a:pPr marL="0" marR="0" lvl="0" indent="0" algn="just" rtl="0">
              <a:lnSpc>
                <a:spcPct val="90000"/>
              </a:lnSpc>
              <a:spcBef>
                <a:spcPts val="750"/>
              </a:spcBef>
              <a:spcAft>
                <a:spcPts val="0"/>
              </a:spcAft>
              <a:buClr>
                <a:srgbClr val="073763"/>
              </a:buClr>
              <a:buSzPts val="2800"/>
              <a:buFont typeface="Calibri"/>
              <a:buNone/>
            </a:pPr>
            <a:r>
              <a:rPr lang="en-US" sz="2200" b="0" i="0" u="none" strike="noStrike" cap="none">
                <a:solidFill>
                  <a:schemeClr val="dk1"/>
                </a:solidFill>
                <a:latin typeface="Calibri"/>
                <a:ea typeface="Calibri"/>
                <a:cs typeface="Calibri"/>
                <a:sym typeface="Calibri"/>
              </a:rPr>
              <a:t>Emmanuele Farris </a:t>
            </a:r>
            <a:r>
              <a:rPr lang="en-US" sz="2200" b="0" i="0" u="none" strike="noStrike" cap="none">
                <a:solidFill>
                  <a:srgbClr val="000000"/>
                </a:solidFill>
                <a:latin typeface="Calibri"/>
                <a:ea typeface="Calibri"/>
                <a:cs typeface="Calibri"/>
                <a:sym typeface="Calibri"/>
              </a:rPr>
              <a:t>(University of Sassari, Italy) provided this presentation to HNV-Link Project. The HNV-Link project team adapted it for inclusion in the educational package on High Nature Value farming. Notes are based partly on the information in the listed sources. Other resources of the education package are available </a:t>
            </a:r>
            <a:r>
              <a:rPr lang="en-US" sz="2200" b="0" i="0" u="sng" strike="noStrike" cap="none">
                <a:solidFill>
                  <a:schemeClr val="hlink"/>
                </a:solidFill>
                <a:latin typeface="Calibri"/>
                <a:ea typeface="Calibri"/>
                <a:cs typeface="Calibri"/>
                <a:sym typeface="Calibri"/>
                <a:hlinkClick r:id="rId3"/>
              </a:rPr>
              <a:t>www.hnvlink.eu</a:t>
            </a:r>
            <a:r>
              <a:rPr lang="en-US" sz="2200" b="0" i="0" u="none" strike="noStrike" cap="none">
                <a:solidFill>
                  <a:srgbClr val="000000"/>
                </a:solidFill>
                <a:latin typeface="Calibri"/>
                <a:ea typeface="Calibri"/>
                <a:cs typeface="Calibri"/>
                <a:sym typeface="Calibri"/>
              </a:rPr>
              <a:t> </a:t>
            </a:r>
            <a:endParaRPr sz="2200" b="0" i="0" u="none" strike="noStrike" cap="none">
              <a:solidFill>
                <a:srgbClr val="000000"/>
              </a:solidFill>
              <a:latin typeface="Calibri"/>
              <a:ea typeface="Calibri"/>
              <a:cs typeface="Calibri"/>
              <a:sym typeface="Calibri"/>
            </a:endParaRPr>
          </a:p>
          <a:p>
            <a:pPr marL="0" marR="0" lvl="0" indent="0" algn="just" rtl="0">
              <a:lnSpc>
                <a:spcPct val="90000"/>
              </a:lnSpc>
              <a:spcBef>
                <a:spcPts val="750"/>
              </a:spcBef>
              <a:spcAft>
                <a:spcPts val="0"/>
              </a:spcAft>
              <a:buClr>
                <a:srgbClr val="073763"/>
              </a:buClr>
              <a:buSzPts val="2800"/>
              <a:buFont typeface="Calibri"/>
              <a:buNone/>
            </a:pPr>
            <a:endParaRPr sz="1600" b="0" i="0" u="none" strike="noStrike" cap="none">
              <a:solidFill>
                <a:srgbClr val="000000"/>
              </a:solidFill>
              <a:latin typeface="Calibri"/>
              <a:ea typeface="Calibri"/>
              <a:cs typeface="Calibri"/>
              <a:sym typeface="Calibri"/>
            </a:endParaRPr>
          </a:p>
          <a:p>
            <a:pPr marL="0" marR="0" lvl="0" indent="0" algn="just" rtl="0">
              <a:lnSpc>
                <a:spcPct val="90000"/>
              </a:lnSpc>
              <a:spcBef>
                <a:spcPts val="750"/>
              </a:spcBef>
              <a:spcAft>
                <a:spcPts val="0"/>
              </a:spcAft>
              <a:buClr>
                <a:srgbClr val="073763"/>
              </a:buClr>
              <a:buSzPts val="2800"/>
              <a:buFont typeface="Calibri"/>
              <a:buNone/>
            </a:pPr>
            <a:r>
              <a:rPr lang="en-US" sz="2200" b="0" i="0" u="none" strike="noStrike" cap="none">
                <a:solidFill>
                  <a:srgbClr val="000000"/>
                </a:solidFill>
                <a:latin typeface="Calibri"/>
                <a:ea typeface="Calibri"/>
                <a:cs typeface="Calibri"/>
                <a:sym typeface="Calibri"/>
              </a:rPr>
              <a:t>It is an Open Source material under CC BY-NC-SA. You may use freely any elements of it or as a whole, also modifying as fit, as long as you cite the project and its funding and use is for non-commercial purposes. Observe copyrights for images: unless otherwise specified, images are copyright by the authors.</a:t>
            </a:r>
            <a:endParaRPr sz="2200" b="0" i="0" u="none" strike="noStrike" cap="none">
              <a:solidFill>
                <a:srgbClr val="000000"/>
              </a:solidFill>
              <a:latin typeface="Calibri"/>
              <a:ea typeface="Calibri"/>
              <a:cs typeface="Calibri"/>
              <a:sym typeface="Calibri"/>
            </a:endParaRPr>
          </a:p>
        </p:txBody>
      </p:sp>
      <p:sp>
        <p:nvSpPr>
          <p:cNvPr id="187" name="Google Shape;187;p33"/>
          <p:cNvSpPr txBox="1">
            <a:spLocks noGrp="1"/>
          </p:cNvSpPr>
          <p:nvPr>
            <p:ph type="sldNum" idx="12"/>
          </p:nvPr>
        </p:nvSpPr>
        <p:spPr>
          <a:xfrm>
            <a:off x="8015258" y="6217622"/>
            <a:ext cx="548700" cy="524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n-US" sz="1000" b="0" i="0" u="none" strike="noStrike" cap="none">
                <a:solidFill>
                  <a:srgbClr val="595959"/>
                </a:solidFill>
                <a:latin typeface="Arial"/>
                <a:ea typeface="Arial"/>
                <a:cs typeface="Arial"/>
                <a:sym typeface="Arial"/>
              </a:rPr>
              <a:t>2</a:t>
            </a:fld>
            <a:endParaRPr sz="1000" b="0" i="0" u="none" strike="noStrike" cap="none">
              <a:solidFill>
                <a:srgbClr val="595959"/>
              </a:solidFill>
              <a:latin typeface="Arial"/>
              <a:ea typeface="Arial"/>
              <a:cs typeface="Arial"/>
              <a:sym typeface="Arial"/>
            </a:endParaRPr>
          </a:p>
        </p:txBody>
      </p:sp>
      <p:pic>
        <p:nvPicPr>
          <p:cNvPr id="188" name="Google Shape;188;p33"/>
          <p:cNvPicPr preferRelativeResize="0"/>
          <p:nvPr/>
        </p:nvPicPr>
        <p:blipFill rotWithShape="1">
          <a:blip r:embed="rId4">
            <a:alphaModFix/>
          </a:blip>
          <a:srcRect/>
          <a:stretch/>
        </p:blipFill>
        <p:spPr>
          <a:xfrm>
            <a:off x="7821513" y="6053880"/>
            <a:ext cx="1175662" cy="754488"/>
          </a:xfrm>
          <a:prstGeom prst="rect">
            <a:avLst/>
          </a:prstGeom>
          <a:noFill/>
          <a:ln>
            <a:noFill/>
          </a:ln>
        </p:spPr>
      </p:pic>
      <p:sp>
        <p:nvSpPr>
          <p:cNvPr id="189" name="Google Shape;189;p33"/>
          <p:cNvSpPr/>
          <p:nvPr/>
        </p:nvSpPr>
        <p:spPr>
          <a:xfrm>
            <a:off x="1840958" y="6294570"/>
            <a:ext cx="5825941" cy="5303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434343"/>
                </a:solidFill>
                <a:latin typeface="Calibri"/>
                <a:ea typeface="Calibri"/>
                <a:cs typeface="Calibri"/>
                <a:sym typeface="Calibri"/>
              </a:rPr>
              <a:t>THIS PROJECT HAS RECEIVED FUNDING FROM THE EUROPEAN UNION HORIZON 2020</a:t>
            </a:r>
            <a:endParaRPr sz="1200" b="1"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434343"/>
                </a:solidFill>
                <a:latin typeface="Calibri"/>
                <a:ea typeface="Calibri"/>
                <a:cs typeface="Calibri"/>
                <a:sym typeface="Calibri"/>
              </a:rPr>
              <a:t>RESEARCH AND INNOVATION PROGRAMME UNDER GRANT AGREEMENT NO. 696391</a:t>
            </a:r>
            <a:endParaRPr sz="1200" b="1"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434343"/>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1" descr="Morisia006"/>
          <p:cNvPicPr preferRelativeResize="0"/>
          <p:nvPr/>
        </p:nvPicPr>
        <p:blipFill rotWithShape="1">
          <a:blip r:embed="rId3">
            <a:alphaModFix/>
          </a:blip>
          <a:srcRect/>
          <a:stretch/>
        </p:blipFill>
        <p:spPr>
          <a:xfrm>
            <a:off x="0" y="0"/>
            <a:ext cx="9144000" cy="6853237"/>
          </a:xfrm>
          <a:prstGeom prst="rect">
            <a:avLst/>
          </a:prstGeom>
          <a:noFill/>
          <a:ln>
            <a:noFill/>
          </a:ln>
        </p:spPr>
      </p:pic>
      <p:pic>
        <p:nvPicPr>
          <p:cNvPr id="342" name="Google Shape;342;p51" descr="foto021"/>
          <p:cNvPicPr preferRelativeResize="0"/>
          <p:nvPr/>
        </p:nvPicPr>
        <p:blipFill rotWithShape="1">
          <a:blip r:embed="rId4">
            <a:alphaModFix/>
          </a:blip>
          <a:srcRect/>
          <a:stretch/>
        </p:blipFill>
        <p:spPr>
          <a:xfrm>
            <a:off x="5795962" y="3744912"/>
            <a:ext cx="3132137" cy="2347912"/>
          </a:xfrm>
          <a:prstGeom prst="rect">
            <a:avLst/>
          </a:prstGeom>
          <a:noFill/>
          <a:ln w="9525" cap="flat" cmpd="sng">
            <a:solidFill>
              <a:srgbClr val="FF9900"/>
            </a:solidFill>
            <a:prstDash val="solid"/>
            <a:miter lim="800000"/>
            <a:headEnd type="none" w="sm" len="sm"/>
            <a:tailEnd type="none" w="sm" len="sm"/>
          </a:ln>
        </p:spPr>
      </p:pic>
      <p:sp>
        <p:nvSpPr>
          <p:cNvPr id="343" name="Google Shape;343;p51"/>
          <p:cNvSpPr txBox="1"/>
          <p:nvPr/>
        </p:nvSpPr>
        <p:spPr>
          <a:xfrm>
            <a:off x="5795962" y="6165850"/>
            <a:ext cx="3168650"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Morisia monanthos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2"/>
          <p:cNvSpPr txBox="1">
            <a:spLocks noGrp="1"/>
          </p:cNvSpPr>
          <p:nvPr>
            <p:ph type="title"/>
          </p:nvPr>
        </p:nvSpPr>
        <p:spPr>
          <a:xfrm>
            <a:off x="602672" y="619876"/>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Content</a:t>
            </a:r>
            <a:endParaRPr sz="4400" b="0" i="0" u="none" strike="noStrike" cap="none">
              <a:solidFill>
                <a:schemeClr val="dk2"/>
              </a:solidFill>
              <a:latin typeface="Arial"/>
              <a:ea typeface="Arial"/>
              <a:cs typeface="Arial"/>
              <a:sym typeface="Arial"/>
            </a:endParaRPr>
          </a:p>
        </p:txBody>
      </p:sp>
      <p:sp>
        <p:nvSpPr>
          <p:cNvPr id="349" name="Google Shape;349;p52"/>
          <p:cNvSpPr txBox="1">
            <a:spLocks noGrp="1"/>
          </p:cNvSpPr>
          <p:nvPr>
            <p:ph type="body" idx="1"/>
          </p:nvPr>
        </p:nvSpPr>
        <p:spPr>
          <a:xfrm>
            <a:off x="457199" y="1762876"/>
            <a:ext cx="8602717" cy="4180723"/>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6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Introduction to Sardinia</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Changes in land use and demography </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Pasture types</a:t>
            </a:r>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1" i="0" u="none" strike="noStrike" cap="none">
                <a:solidFill>
                  <a:schemeClr val="dk1"/>
                </a:solidFill>
                <a:latin typeface="Arial"/>
                <a:ea typeface="Arial"/>
                <a:cs typeface="Arial"/>
                <a:sym typeface="Arial"/>
              </a:rPr>
              <a:t>Case-study: Abandonment of the hilly-montane sheep pastures and wooded pastures</a:t>
            </a:r>
            <a:endParaRPr/>
          </a:p>
          <a:p>
            <a:pPr marL="457200" marR="0" lvl="0" indent="-431800" algn="l" rtl="0">
              <a:lnSpc>
                <a:spcPct val="100000"/>
              </a:lnSpc>
              <a:spcBef>
                <a:spcPts val="1200"/>
              </a:spcBef>
              <a:spcAft>
                <a:spcPts val="60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Management, Conservation and Restoration</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3"/>
          <p:cNvSpPr txBox="1"/>
          <p:nvPr/>
        </p:nvSpPr>
        <p:spPr>
          <a:xfrm>
            <a:off x="680532" y="1877176"/>
            <a:ext cx="8032028" cy="36672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Severe negative effects on biodiversity and landscapes due to abandonment of traditional/extensive production systems - High Nature Value farming systems - in certain areas of particular conservation value (Peco et al. 2005; 2006).</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100"/>
              </a:spcBef>
              <a:spcAft>
                <a:spcPts val="0"/>
              </a:spcAft>
              <a:buClr>
                <a:schemeClr val="dk1"/>
              </a:buClr>
              <a:buSzPts val="2200"/>
              <a:buFont typeface="Arial"/>
              <a:buNone/>
            </a:pPr>
            <a:r>
              <a:rPr lang="en-US" sz="2400" b="0" i="0" u="none" strike="noStrike" cap="none">
                <a:solidFill>
                  <a:schemeClr val="dk1"/>
                </a:solidFill>
                <a:latin typeface="Arial"/>
                <a:ea typeface="Arial"/>
                <a:cs typeface="Arial"/>
                <a:sym typeface="Arial"/>
              </a:rPr>
              <a:t>28 out of 198 (14%) listed habitat types of the EU Habitat Directive (European Commission, 1992) -  threatened due to the cessation of traditional low-intensity agricultural practices (Ostermann, 1998). </a:t>
            </a:r>
            <a:endParaRPr sz="2400" b="0" i="0" u="none" strike="noStrike" cap="none">
              <a:solidFill>
                <a:schemeClr val="dk1"/>
              </a:solidFill>
              <a:latin typeface="Arial"/>
              <a:ea typeface="Arial"/>
              <a:cs typeface="Arial"/>
              <a:sym typeface="Arial"/>
            </a:endParaRPr>
          </a:p>
        </p:txBody>
      </p:sp>
      <p:sp>
        <p:nvSpPr>
          <p:cNvPr id="355" name="Google Shape;355;p53"/>
          <p:cNvSpPr txBox="1">
            <a:spLocks noGrp="1"/>
          </p:cNvSpPr>
          <p:nvPr>
            <p:ph type="title"/>
          </p:nvPr>
        </p:nvSpPr>
        <p:spPr>
          <a:xfrm>
            <a:off x="680532" y="734176"/>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000" b="0" i="0" u="none" strike="noStrike" cap="none">
                <a:solidFill>
                  <a:schemeClr val="dk2"/>
                </a:solidFill>
                <a:latin typeface="Arial"/>
                <a:ea typeface="Arial"/>
                <a:cs typeface="Arial"/>
                <a:sym typeface="Arial"/>
              </a:rPr>
              <a:t>Abandonment</a:t>
            </a:r>
            <a:endParaRPr sz="4000" b="0" i="0" u="none" strike="noStrike" cap="non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4"/>
          <p:cNvSpPr txBox="1"/>
          <p:nvPr/>
        </p:nvSpPr>
        <p:spPr>
          <a:xfrm>
            <a:off x="250825" y="836612"/>
            <a:ext cx="8642350" cy="569436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Western Mediterranean plant communities are adapted to the continuous treading and fertilization of sheep stock</a:t>
            </a:r>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Composed of small-sized therophytes, geophytes, and hemicriptophytes, included in the phytosociological class of </a:t>
            </a:r>
            <a:r>
              <a:rPr lang="en-US" sz="2800" b="0" i="1" u="none" strike="noStrike" cap="none">
                <a:solidFill>
                  <a:schemeClr val="dk1"/>
                </a:solidFill>
                <a:latin typeface="Arial"/>
                <a:ea typeface="Arial"/>
                <a:cs typeface="Arial"/>
                <a:sym typeface="Arial"/>
              </a:rPr>
              <a:t>Poetea bulbosae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4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Are characterized by high species richness </a:t>
            </a:r>
            <a:endParaRPr/>
          </a:p>
          <a:p>
            <a:pPr marL="457200" marR="0" lvl="0" indent="-457200" algn="l" rtl="0">
              <a:lnSpc>
                <a:spcPct val="100000"/>
              </a:lnSpc>
              <a:spcBef>
                <a:spcPts val="14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Recognized as a major habitat for biodiversity conservation within the EU, </a:t>
            </a:r>
            <a:endParaRPr/>
          </a:p>
          <a:p>
            <a:pPr marL="457200" marR="0" lvl="0" indent="-457200" algn="l" rtl="0">
              <a:lnSpc>
                <a:spcPct val="100000"/>
              </a:lnSpc>
              <a:spcBef>
                <a:spcPts val="14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Designated as 6220*- Pseudo-steppe with grasses and annuals of the </a:t>
            </a:r>
            <a:r>
              <a:rPr lang="en-US" sz="2800" b="0" i="1" u="none" strike="noStrike" cap="none">
                <a:solidFill>
                  <a:schemeClr val="dk1"/>
                </a:solidFill>
                <a:latin typeface="Arial"/>
                <a:ea typeface="Arial"/>
                <a:cs typeface="Arial"/>
                <a:sym typeface="Arial"/>
              </a:rPr>
              <a:t>Thero-Brachypodietea</a:t>
            </a:r>
            <a:r>
              <a:rPr lang="en-US" sz="2800" b="0" i="0" u="none" strike="noStrike" cap="none">
                <a:solidFill>
                  <a:schemeClr val="dk1"/>
                </a:solidFill>
                <a:latin typeface="Arial"/>
                <a:ea typeface="Arial"/>
                <a:cs typeface="Arial"/>
                <a:sym typeface="Arial"/>
              </a:rPr>
              <a:t> in the EU Habitat Directive 43/92/EEC.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5" descr="DSCN809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6" name="Google Shape;366;p55"/>
          <p:cNvSpPr txBox="1"/>
          <p:nvPr/>
        </p:nvSpPr>
        <p:spPr>
          <a:xfrm>
            <a:off x="323850" y="6092825"/>
            <a:ext cx="2879725"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Festuca indigesta</a:t>
            </a:r>
            <a:r>
              <a:rPr lang="en-US" sz="1800" b="0" i="0" u="none" strike="noStrike" cap="none">
                <a:solidFill>
                  <a:schemeClr val="dk1"/>
                </a:solidFill>
                <a:latin typeface="Arial"/>
                <a:ea typeface="Arial"/>
                <a:cs typeface="Arial"/>
                <a:sym typeface="Arial"/>
              </a:rPr>
              <a:t> pasture</a:t>
            </a:r>
            <a:endParaRPr sz="1400" b="0" i="0" u="none" strike="noStrike" cap="none">
              <a:solidFill>
                <a:srgbClr val="000000"/>
              </a:solidFill>
              <a:latin typeface="Arial"/>
              <a:ea typeface="Arial"/>
              <a:cs typeface="Arial"/>
              <a:sym typeface="Arial"/>
            </a:endParaRPr>
          </a:p>
        </p:txBody>
      </p:sp>
      <p:sp>
        <p:nvSpPr>
          <p:cNvPr id="367" name="Google Shape;367;p55"/>
          <p:cNvSpPr txBox="1"/>
          <p:nvPr/>
        </p:nvSpPr>
        <p:spPr>
          <a:xfrm>
            <a:off x="4572000" y="4797425"/>
            <a:ext cx="3600450"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Calluna vulgaris</a:t>
            </a:r>
            <a:r>
              <a:rPr lang="en-US" sz="1800" b="0" i="0" u="none" strike="noStrike" cap="none">
                <a:solidFill>
                  <a:schemeClr val="dk1"/>
                </a:solidFill>
                <a:latin typeface="Arial"/>
                <a:ea typeface="Arial"/>
                <a:cs typeface="Arial"/>
                <a:sym typeface="Arial"/>
              </a:rPr>
              <a:t> dwarf vegetation</a:t>
            </a:r>
            <a:endParaRPr sz="1400" b="0" i="0" u="none" strike="noStrike" cap="none">
              <a:solidFill>
                <a:srgbClr val="000000"/>
              </a:solidFill>
              <a:latin typeface="Arial"/>
              <a:ea typeface="Arial"/>
              <a:cs typeface="Arial"/>
              <a:sym typeface="Arial"/>
            </a:endParaRPr>
          </a:p>
        </p:txBody>
      </p:sp>
      <p:sp>
        <p:nvSpPr>
          <p:cNvPr id="368" name="Google Shape;368;p55"/>
          <p:cNvSpPr txBox="1"/>
          <p:nvPr/>
        </p:nvSpPr>
        <p:spPr>
          <a:xfrm>
            <a:off x="6586826" y="998248"/>
            <a:ext cx="2374900"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Pinus sylvestris</a:t>
            </a:r>
            <a:r>
              <a:rPr lang="en-US" sz="1800" b="0" i="0" u="none" strike="noStrike" cap="none">
                <a:solidFill>
                  <a:schemeClr val="dk1"/>
                </a:solidFill>
                <a:latin typeface="Arial"/>
                <a:ea typeface="Arial"/>
                <a:cs typeface="Arial"/>
                <a:sym typeface="Arial"/>
              </a:rPr>
              <a:t> wood</a:t>
            </a:r>
            <a:endParaRPr sz="1400" b="0" i="0" u="none" strike="noStrike" cap="none">
              <a:solidFill>
                <a:srgbClr val="000000"/>
              </a:solidFill>
              <a:latin typeface="Arial"/>
              <a:ea typeface="Arial"/>
              <a:cs typeface="Arial"/>
              <a:sym typeface="Arial"/>
            </a:endParaRPr>
          </a:p>
        </p:txBody>
      </p:sp>
      <p:sp>
        <p:nvSpPr>
          <p:cNvPr id="369" name="Google Shape;369;p55"/>
          <p:cNvSpPr/>
          <p:nvPr/>
        </p:nvSpPr>
        <p:spPr>
          <a:xfrm>
            <a:off x="125413" y="3500437"/>
            <a:ext cx="1008062" cy="287337"/>
          </a:xfrm>
          <a:prstGeom prst="curvedDownArrow">
            <a:avLst>
              <a:gd name="adj1" fmla="val 25000"/>
              <a:gd name="adj2" fmla="val 50000"/>
              <a:gd name="adj3"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70" name="Google Shape;370;p55"/>
          <p:cNvSpPr/>
          <p:nvPr/>
        </p:nvSpPr>
        <p:spPr>
          <a:xfrm>
            <a:off x="1258887" y="3213100"/>
            <a:ext cx="1008062" cy="287337"/>
          </a:xfrm>
          <a:prstGeom prst="curvedDownArrow">
            <a:avLst>
              <a:gd name="adj1" fmla="val 25000"/>
              <a:gd name="adj2" fmla="val 50000"/>
              <a:gd name="adj3"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71" name="Google Shape;371;p55"/>
          <p:cNvSpPr/>
          <p:nvPr/>
        </p:nvSpPr>
        <p:spPr>
          <a:xfrm>
            <a:off x="5054962" y="2348706"/>
            <a:ext cx="1008062" cy="287337"/>
          </a:xfrm>
          <a:prstGeom prst="curvedDownArrow">
            <a:avLst>
              <a:gd name="adj1" fmla="val 25000"/>
              <a:gd name="adj2" fmla="val 50000"/>
              <a:gd name="adj3"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72" name="Google Shape;372;p55"/>
          <p:cNvSpPr txBox="1"/>
          <p:nvPr/>
        </p:nvSpPr>
        <p:spPr>
          <a:xfrm>
            <a:off x="233291" y="215551"/>
            <a:ext cx="6120245" cy="1384995"/>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Example of a spontaneous afforestation of a pasture following its abandonment </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6"/>
          <p:cNvSpPr txBox="1"/>
          <p:nvPr/>
        </p:nvSpPr>
        <p:spPr>
          <a:xfrm>
            <a:off x="179373" y="620700"/>
            <a:ext cx="4131000" cy="8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Socio-ecological system:</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transhumance</a:t>
            </a:r>
            <a:endParaRPr sz="2400" b="0" i="0" u="none" strike="noStrike" cap="none">
              <a:solidFill>
                <a:srgbClr val="000000"/>
              </a:solidFill>
              <a:latin typeface="Arial"/>
              <a:ea typeface="Arial"/>
              <a:cs typeface="Arial"/>
              <a:sym typeface="Arial"/>
            </a:endParaRPr>
          </a:p>
        </p:txBody>
      </p:sp>
      <p:pic>
        <p:nvPicPr>
          <p:cNvPr id="378" name="Google Shape;378;p56"/>
          <p:cNvPicPr preferRelativeResize="0"/>
          <p:nvPr/>
        </p:nvPicPr>
        <p:blipFill>
          <a:blip r:embed="rId3">
            <a:alphaModFix/>
          </a:blip>
          <a:stretch>
            <a:fillRect/>
          </a:stretch>
        </p:blipFill>
        <p:spPr>
          <a:xfrm>
            <a:off x="152400" y="1603374"/>
            <a:ext cx="7862661" cy="5102226"/>
          </a:xfrm>
          <a:prstGeom prst="rect">
            <a:avLst/>
          </a:prstGeom>
          <a:noFill/>
          <a:ln>
            <a:noFill/>
          </a:ln>
        </p:spPr>
      </p:pic>
      <p:sp>
        <p:nvSpPr>
          <p:cNvPr id="379" name="Google Shape;379;p56"/>
          <p:cNvSpPr txBox="1"/>
          <p:nvPr/>
        </p:nvSpPr>
        <p:spPr>
          <a:xfrm>
            <a:off x="4489450" y="6261525"/>
            <a:ext cx="4680000" cy="53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solidFill>
                  <a:schemeClr val="dk1"/>
                </a:solidFill>
              </a:rPr>
              <a:t>By Diotime [Public domain], via Wikimedia Commons</a:t>
            </a:r>
            <a:r>
              <a:rPr lang="en-US" sz="1100"/>
              <a:t>. https://commons.wikimedia.org/wiki/File:Principales_vias_pecuarias.png</a:t>
            </a:r>
            <a:endParaRPr sz="1100"/>
          </a:p>
          <a:p>
            <a:pPr marL="0" lvl="0" indent="0" algn="l" rtl="0">
              <a:spcBef>
                <a:spcPts val="0"/>
              </a:spcBef>
              <a:spcAft>
                <a:spcPts val="0"/>
              </a:spcAft>
              <a:buNone/>
            </a:pPr>
            <a:endParaRPr sz="1100"/>
          </a:p>
        </p:txBody>
      </p:sp>
      <p:sp>
        <p:nvSpPr>
          <p:cNvPr id="380" name="Google Shape;380;p56"/>
          <p:cNvSpPr txBox="1"/>
          <p:nvPr/>
        </p:nvSpPr>
        <p:spPr>
          <a:xfrm>
            <a:off x="4806100" y="848300"/>
            <a:ext cx="4046700" cy="93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Example: main Transhumance routes in Spain</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7"/>
          <p:cNvSpPr txBox="1"/>
          <p:nvPr/>
        </p:nvSpPr>
        <p:spPr>
          <a:xfrm>
            <a:off x="602672" y="1859973"/>
            <a:ext cx="8642350" cy="436245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long-term scale &gt;10 yrs (Kahmen </a:t>
            </a:r>
            <a:r>
              <a:rPr lang="en-US" sz="2800" b="0" i="1" u="none" strike="noStrike" cap="none">
                <a:solidFill>
                  <a:schemeClr val="dk1"/>
                </a:solidFill>
                <a:latin typeface="Arial"/>
                <a:ea typeface="Arial"/>
                <a:cs typeface="Arial"/>
                <a:sym typeface="Arial"/>
              </a:rPr>
              <a:t>et al</a:t>
            </a:r>
            <a:r>
              <a:rPr lang="en-US" sz="2800" b="0" i="0" u="none" strike="noStrike" cap="none">
                <a:solidFill>
                  <a:schemeClr val="dk1"/>
                </a:solidFill>
                <a:latin typeface="Arial"/>
                <a:ea typeface="Arial"/>
                <a:cs typeface="Arial"/>
                <a:sym typeface="Arial"/>
              </a:rPr>
              <a:t>., 2002; Peco </a:t>
            </a:r>
            <a:r>
              <a:rPr lang="en-US" sz="2800" b="0" i="1" u="none" strike="noStrike" cap="none">
                <a:solidFill>
                  <a:schemeClr val="dk1"/>
                </a:solidFill>
                <a:latin typeface="Arial"/>
                <a:ea typeface="Arial"/>
                <a:cs typeface="Arial"/>
                <a:sym typeface="Arial"/>
              </a:rPr>
              <a:t>et al</a:t>
            </a:r>
            <a:r>
              <a:rPr lang="en-US" sz="2800" b="0" i="0" u="none" strike="noStrike" cap="none">
                <a:solidFill>
                  <a:schemeClr val="dk1"/>
                </a:solidFill>
                <a:latin typeface="Arial"/>
                <a:ea typeface="Arial"/>
                <a:cs typeface="Arial"/>
                <a:sym typeface="Arial"/>
              </a:rPr>
              <a:t>., 2005, 2006) and </a:t>
            </a:r>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short-term (&lt;10 yrs) scale (Jacquemyn </a:t>
            </a:r>
            <a:r>
              <a:rPr lang="en-US" sz="2800" b="0" i="1" u="none" strike="noStrike" cap="none">
                <a:solidFill>
                  <a:schemeClr val="dk1"/>
                </a:solidFill>
                <a:latin typeface="Arial"/>
                <a:ea typeface="Arial"/>
                <a:cs typeface="Arial"/>
                <a:sym typeface="Arial"/>
              </a:rPr>
              <a:t>et al</a:t>
            </a:r>
            <a:r>
              <a:rPr lang="en-US" sz="2800" b="0" i="0" u="none" strike="noStrike" cap="none">
                <a:solidFill>
                  <a:schemeClr val="dk1"/>
                </a:solidFill>
                <a:latin typeface="Arial"/>
                <a:ea typeface="Arial"/>
                <a:cs typeface="Arial"/>
                <a:sym typeface="Arial"/>
              </a:rPr>
              <a:t>., 2003; Marriott </a:t>
            </a:r>
            <a:r>
              <a:rPr lang="en-US" sz="2800" b="0" i="1" u="none" strike="noStrike" cap="none">
                <a:solidFill>
                  <a:schemeClr val="dk1"/>
                </a:solidFill>
                <a:latin typeface="Arial"/>
                <a:ea typeface="Arial"/>
                <a:cs typeface="Arial"/>
                <a:sym typeface="Arial"/>
              </a:rPr>
              <a:t>et al</a:t>
            </a:r>
            <a:r>
              <a:rPr lang="en-US" sz="2800" b="0" i="0" u="none" strike="noStrike" cap="none">
                <a:solidFill>
                  <a:schemeClr val="dk1"/>
                </a:solidFill>
                <a:latin typeface="Arial"/>
                <a:ea typeface="Arial"/>
                <a:cs typeface="Arial"/>
                <a:sym typeface="Arial"/>
              </a:rPr>
              <a:t>., 2002).</a:t>
            </a:r>
            <a:endParaRPr sz="1400" b="0" i="0" u="none" strike="noStrike" cap="none">
              <a:solidFill>
                <a:srgbClr val="000000"/>
              </a:solidFill>
              <a:latin typeface="Arial"/>
              <a:ea typeface="Arial"/>
              <a:cs typeface="Arial"/>
              <a:sym typeface="Arial"/>
            </a:endParaRPr>
          </a:p>
        </p:txBody>
      </p:sp>
      <p:sp>
        <p:nvSpPr>
          <p:cNvPr id="386" name="Google Shape;386;p57"/>
          <p:cNvSpPr txBox="1">
            <a:spLocks noGrp="1"/>
          </p:cNvSpPr>
          <p:nvPr>
            <p:ph type="title"/>
          </p:nvPr>
        </p:nvSpPr>
        <p:spPr>
          <a:xfrm>
            <a:off x="602672" y="619876"/>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Impact of abandonment on</a:t>
            </a:r>
            <a:endParaRPr sz="4400" b="0" i="0" u="none" strike="noStrike" cap="non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8"/>
          <p:cNvSpPr txBox="1"/>
          <p:nvPr/>
        </p:nvSpPr>
        <p:spPr>
          <a:xfrm>
            <a:off x="250825" y="3838575"/>
            <a:ext cx="8642350" cy="283051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We aimed to highlight the consequences of abandonment on: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chemeClr val="dk1"/>
              </a:buClr>
              <a:buSzPts val="2400"/>
              <a:buFont typeface="Arial"/>
              <a:buAutoNum type="arabicParenR"/>
            </a:pPr>
            <a:r>
              <a:rPr lang="en-US" sz="2400" b="0" i="0" u="none" strike="noStrike" cap="none">
                <a:solidFill>
                  <a:schemeClr val="dk1"/>
                </a:solidFill>
                <a:latin typeface="Arial"/>
                <a:ea typeface="Arial"/>
                <a:cs typeface="Arial"/>
                <a:sym typeface="Arial"/>
              </a:rPr>
              <a:t>plant community composition (species number, individual density, life-forms and distribution categories ratio, and community height) and α-diversity,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chemeClr val="dk1"/>
              </a:buClr>
              <a:buSzPts val="2400"/>
              <a:buFont typeface="Arial"/>
              <a:buAutoNum type="arabicParenR"/>
            </a:pPr>
            <a:r>
              <a:rPr lang="en-US" sz="2400" b="0" i="0" u="none" strike="noStrike" cap="none">
                <a:solidFill>
                  <a:schemeClr val="dk1"/>
                </a:solidFill>
                <a:latin typeface="Arial"/>
                <a:ea typeface="Arial"/>
                <a:cs typeface="Arial"/>
                <a:sym typeface="Arial"/>
              </a:rPr>
              <a:t>soil fertility,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chemeClr val="dk1"/>
              </a:buClr>
              <a:buSzPts val="2400"/>
              <a:buFont typeface="Arial"/>
              <a:buAutoNum type="arabicParenR"/>
            </a:pPr>
            <a:r>
              <a:rPr lang="en-US" sz="2400" b="0" i="0" u="none" strike="noStrike" cap="none">
                <a:solidFill>
                  <a:schemeClr val="dk1"/>
                </a:solidFill>
                <a:latin typeface="Arial"/>
                <a:ea typeface="Arial"/>
                <a:cs typeface="Arial"/>
                <a:sym typeface="Arial"/>
              </a:rPr>
              <a:t>composition of microbial community</a:t>
            </a:r>
            <a:endParaRPr sz="1400" b="0" i="0" u="none" strike="noStrike" cap="none">
              <a:solidFill>
                <a:srgbClr val="000000"/>
              </a:solidFill>
              <a:latin typeface="Arial"/>
              <a:ea typeface="Arial"/>
              <a:cs typeface="Arial"/>
              <a:sym typeface="Arial"/>
            </a:endParaRPr>
          </a:p>
        </p:txBody>
      </p:sp>
      <p:sp>
        <p:nvSpPr>
          <p:cNvPr id="392" name="Google Shape;392;p58"/>
          <p:cNvSpPr txBox="1"/>
          <p:nvPr/>
        </p:nvSpPr>
        <p:spPr>
          <a:xfrm>
            <a:off x="179387" y="1957387"/>
            <a:ext cx="7705725" cy="1616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Farris E., Filigheddu R., Deiana P., Farris G.A., Garau G., 2010. </a:t>
            </a:r>
            <a:r>
              <a:rPr lang="en-US" sz="2000" b="1" i="0" u="none" strike="noStrike" cap="none">
                <a:solidFill>
                  <a:schemeClr val="dk1"/>
                </a:solidFill>
                <a:latin typeface="Arial"/>
                <a:ea typeface="Arial"/>
                <a:cs typeface="Arial"/>
                <a:sym typeface="Arial"/>
              </a:rPr>
              <a:t>Short-term effects on sheep pastureland due to grazing abandonment in a Western Mediterranean island ecosystem: a multidisciplinary approach</a:t>
            </a:r>
            <a:r>
              <a:rPr lang="en-US" sz="2000" b="0" i="0" u="none" strike="noStrike" cap="none">
                <a:solidFill>
                  <a:schemeClr val="dk1"/>
                </a:solidFill>
                <a:latin typeface="Arial"/>
                <a:ea typeface="Arial"/>
                <a:cs typeface="Arial"/>
                <a:sym typeface="Arial"/>
              </a:rPr>
              <a:t>. 				     </a:t>
            </a:r>
            <a:r>
              <a:rPr lang="en-US" sz="2000" b="0" i="1" u="none" strike="noStrike" cap="none">
                <a:solidFill>
                  <a:schemeClr val="dk1"/>
                </a:solidFill>
                <a:latin typeface="Arial"/>
                <a:ea typeface="Arial"/>
                <a:cs typeface="Arial"/>
                <a:sym typeface="Arial"/>
              </a:rPr>
              <a:t>Journal for Nature Conservation</a:t>
            </a:r>
            <a:r>
              <a:rPr lang="en-US" sz="2000" b="0" i="0" u="none" strike="noStrike" cap="none">
                <a:solidFill>
                  <a:schemeClr val="dk1"/>
                </a:solidFill>
                <a:latin typeface="Arial"/>
                <a:ea typeface="Arial"/>
                <a:cs typeface="Arial"/>
                <a:sym typeface="Arial"/>
              </a:rPr>
              <a:t> 18: 258-267. </a:t>
            </a:r>
            <a:endParaRPr sz="1400" b="0" i="0" u="none" strike="noStrike" cap="none">
              <a:solidFill>
                <a:srgbClr val="000000"/>
              </a:solidFill>
              <a:latin typeface="Arial"/>
              <a:ea typeface="Arial"/>
              <a:cs typeface="Arial"/>
              <a:sym typeface="Arial"/>
            </a:endParaRPr>
          </a:p>
        </p:txBody>
      </p:sp>
      <p:pic>
        <p:nvPicPr>
          <p:cNvPr id="393" name="Google Shape;393;p58"/>
          <p:cNvPicPr preferRelativeResize="0"/>
          <p:nvPr/>
        </p:nvPicPr>
        <p:blipFill rotWithShape="1">
          <a:blip r:embed="rId3">
            <a:alphaModFix/>
          </a:blip>
          <a:srcRect t="13124" b="64489"/>
          <a:stretch/>
        </p:blipFill>
        <p:spPr>
          <a:xfrm>
            <a:off x="0" y="549275"/>
            <a:ext cx="7991475" cy="1223962"/>
          </a:xfrm>
          <a:prstGeom prst="rect">
            <a:avLst/>
          </a:prstGeom>
          <a:noFill/>
          <a:ln>
            <a:noFill/>
          </a:ln>
        </p:spPr>
      </p:pic>
      <p:pic>
        <p:nvPicPr>
          <p:cNvPr id="394" name="Google Shape;394;p58"/>
          <p:cNvPicPr preferRelativeResize="0"/>
          <p:nvPr/>
        </p:nvPicPr>
        <p:blipFill rotWithShape="1">
          <a:blip r:embed="rId4">
            <a:alphaModFix/>
          </a:blip>
          <a:srcRect/>
          <a:stretch/>
        </p:blipFill>
        <p:spPr>
          <a:xfrm>
            <a:off x="7812087" y="619125"/>
            <a:ext cx="1249362" cy="1657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p59"/>
          <p:cNvGrpSpPr/>
          <p:nvPr/>
        </p:nvGrpSpPr>
        <p:grpSpPr>
          <a:xfrm>
            <a:off x="4572000" y="549275"/>
            <a:ext cx="3744912" cy="6335712"/>
            <a:chOff x="755650" y="0"/>
            <a:chExt cx="4035425" cy="6858000"/>
          </a:xfrm>
        </p:grpSpPr>
        <p:pic>
          <p:nvPicPr>
            <p:cNvPr id="400" name="Google Shape;400;p59" descr="Untitled-3 copy"/>
            <p:cNvPicPr preferRelativeResize="0"/>
            <p:nvPr/>
          </p:nvPicPr>
          <p:blipFill rotWithShape="1">
            <a:blip r:embed="rId3">
              <a:alphaModFix/>
            </a:blip>
            <a:srcRect/>
            <a:stretch/>
          </p:blipFill>
          <p:spPr>
            <a:xfrm>
              <a:off x="755650" y="0"/>
              <a:ext cx="4035425" cy="6858000"/>
            </a:xfrm>
            <a:prstGeom prst="rect">
              <a:avLst/>
            </a:prstGeom>
            <a:noFill/>
            <a:ln w="9525" cap="flat" cmpd="sng">
              <a:solidFill>
                <a:schemeClr val="dk1"/>
              </a:solidFill>
              <a:prstDash val="solid"/>
              <a:miter lim="800000"/>
              <a:headEnd type="none" w="sm" len="sm"/>
              <a:tailEnd type="none" w="sm" len="sm"/>
            </a:ln>
          </p:spPr>
        </p:pic>
        <p:sp>
          <p:nvSpPr>
            <p:cNvPr id="401" name="Google Shape;401;p59"/>
            <p:cNvSpPr txBox="1"/>
            <p:nvPr/>
          </p:nvSpPr>
          <p:spPr>
            <a:xfrm>
              <a:off x="1692275" y="1771650"/>
              <a:ext cx="1439862" cy="1728787"/>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402" name="Google Shape;402;p59"/>
          <p:cNvSpPr/>
          <p:nvPr/>
        </p:nvSpPr>
        <p:spPr>
          <a:xfrm>
            <a:off x="6443662" y="2776537"/>
            <a:ext cx="76200" cy="76200"/>
          </a:xfrm>
          <a:prstGeom prst="ellipse">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03" name="Google Shape;403;p59"/>
          <p:cNvSpPr txBox="1"/>
          <p:nvPr/>
        </p:nvSpPr>
        <p:spPr>
          <a:xfrm>
            <a:off x="676855" y="856096"/>
            <a:ext cx="2970357" cy="7129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3600" b="0" i="0" u="none" strike="noStrike" cap="none">
                <a:solidFill>
                  <a:schemeClr val="dk1"/>
                </a:solidFill>
                <a:latin typeface="Arial"/>
                <a:ea typeface="Arial"/>
                <a:cs typeface="Arial"/>
                <a:sym typeface="Arial"/>
              </a:rPr>
              <a:t>Study site</a:t>
            </a:r>
            <a:endParaRPr sz="2000" b="0" i="0" u="none" strike="noStrike" cap="none">
              <a:solidFill>
                <a:srgbClr val="000000"/>
              </a:solidFill>
              <a:latin typeface="Arial"/>
              <a:ea typeface="Arial"/>
              <a:cs typeface="Arial"/>
              <a:sym typeface="Arial"/>
            </a:endParaRPr>
          </a:p>
        </p:txBody>
      </p:sp>
      <p:sp>
        <p:nvSpPr>
          <p:cNvPr id="404" name="Google Shape;404;p59"/>
          <p:cNvSpPr/>
          <p:nvPr/>
        </p:nvSpPr>
        <p:spPr>
          <a:xfrm>
            <a:off x="676855" y="1837451"/>
            <a:ext cx="3385993"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Average of 0.41 sheep ha-1 in 1990 - 2007.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A decrease of 83 %, from 0.77 sheep ha-1 (1990) to 0.13 sheep ha-1 (2007).</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60" descr="DSCN125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10" name="Google Shape;410;p60"/>
          <p:cNvSpPr txBox="1"/>
          <p:nvPr/>
        </p:nvSpPr>
        <p:spPr>
          <a:xfrm>
            <a:off x="827087" y="4221162"/>
            <a:ext cx="2089150"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Quercus ilex</a:t>
            </a:r>
            <a:r>
              <a:rPr lang="en-US" sz="1800" b="0" i="0" u="none" strike="noStrike" cap="none">
                <a:solidFill>
                  <a:schemeClr val="dk1"/>
                </a:solidFill>
                <a:latin typeface="Arial"/>
                <a:ea typeface="Arial"/>
                <a:cs typeface="Arial"/>
                <a:sym typeface="Arial"/>
              </a:rPr>
              <a:t> wood</a:t>
            </a:r>
            <a:endParaRPr sz="1400" b="0" i="0" u="none" strike="noStrike" cap="none">
              <a:solidFill>
                <a:srgbClr val="000000"/>
              </a:solidFill>
              <a:latin typeface="Arial"/>
              <a:ea typeface="Arial"/>
              <a:cs typeface="Arial"/>
              <a:sym typeface="Arial"/>
            </a:endParaRPr>
          </a:p>
        </p:txBody>
      </p:sp>
      <p:sp>
        <p:nvSpPr>
          <p:cNvPr id="411" name="Google Shape;411;p60"/>
          <p:cNvSpPr txBox="1"/>
          <p:nvPr/>
        </p:nvSpPr>
        <p:spPr>
          <a:xfrm>
            <a:off x="1619250" y="2565400"/>
            <a:ext cx="3889375"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Genista desoleana</a:t>
            </a:r>
            <a:r>
              <a:rPr lang="en-US" sz="1800" b="0" i="0" u="none" strike="noStrike" cap="none">
                <a:solidFill>
                  <a:schemeClr val="dk1"/>
                </a:solidFill>
                <a:latin typeface="Arial"/>
                <a:ea typeface="Arial"/>
                <a:cs typeface="Arial"/>
                <a:sym typeface="Arial"/>
              </a:rPr>
              <a:t> dwarf vegetation</a:t>
            </a:r>
            <a:endParaRPr sz="1400" b="0" i="0" u="none" strike="noStrike" cap="none">
              <a:solidFill>
                <a:srgbClr val="000000"/>
              </a:solidFill>
              <a:latin typeface="Arial"/>
              <a:ea typeface="Arial"/>
              <a:cs typeface="Arial"/>
              <a:sym typeface="Arial"/>
            </a:endParaRPr>
          </a:p>
        </p:txBody>
      </p:sp>
      <p:sp>
        <p:nvSpPr>
          <p:cNvPr id="412" name="Google Shape;412;p60"/>
          <p:cNvSpPr txBox="1"/>
          <p:nvPr/>
        </p:nvSpPr>
        <p:spPr>
          <a:xfrm>
            <a:off x="5076825" y="6092825"/>
            <a:ext cx="2303462"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Poa bulbosa</a:t>
            </a:r>
            <a:r>
              <a:rPr lang="en-US" sz="1800" b="0" i="0" u="none" strike="noStrike" cap="none">
                <a:solidFill>
                  <a:schemeClr val="dk1"/>
                </a:solidFill>
                <a:latin typeface="Arial"/>
                <a:ea typeface="Arial"/>
                <a:cs typeface="Arial"/>
                <a:sym typeface="Arial"/>
              </a:rPr>
              <a:t> pasture</a:t>
            </a:r>
            <a:endParaRPr sz="1400" b="0" i="0" u="none" strike="noStrike" cap="none">
              <a:solidFill>
                <a:srgbClr val="000000"/>
              </a:solidFill>
              <a:latin typeface="Arial"/>
              <a:ea typeface="Arial"/>
              <a:cs typeface="Arial"/>
              <a:sym typeface="Arial"/>
            </a:endParaRPr>
          </a:p>
        </p:txBody>
      </p:sp>
      <p:sp>
        <p:nvSpPr>
          <p:cNvPr id="413" name="Google Shape;413;p60"/>
          <p:cNvSpPr/>
          <p:nvPr/>
        </p:nvSpPr>
        <p:spPr>
          <a:xfrm>
            <a:off x="7308850" y="5013325"/>
            <a:ext cx="1008062" cy="287337"/>
          </a:xfrm>
          <a:prstGeom prst="curvedDownArrow">
            <a:avLst>
              <a:gd name="adj1" fmla="val 25000"/>
              <a:gd name="adj2" fmla="val 50000"/>
              <a:gd name="adj3"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14" name="Google Shape;414;p60"/>
          <p:cNvSpPr/>
          <p:nvPr/>
        </p:nvSpPr>
        <p:spPr>
          <a:xfrm>
            <a:off x="5508625" y="5157787"/>
            <a:ext cx="1008062" cy="287337"/>
          </a:xfrm>
          <a:prstGeom prst="curvedDownArrow">
            <a:avLst>
              <a:gd name="adj1" fmla="val 25000"/>
              <a:gd name="adj2" fmla="val 50000"/>
              <a:gd name="adj3"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15" name="Google Shape;415;p60"/>
          <p:cNvSpPr/>
          <p:nvPr/>
        </p:nvSpPr>
        <p:spPr>
          <a:xfrm>
            <a:off x="3348037" y="5373687"/>
            <a:ext cx="1008062" cy="287337"/>
          </a:xfrm>
          <a:prstGeom prst="curvedDownArrow">
            <a:avLst>
              <a:gd name="adj1" fmla="val 25000"/>
              <a:gd name="adj2" fmla="val 50000"/>
              <a:gd name="adj3"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16" name="Google Shape;416;p60"/>
          <p:cNvSpPr txBox="1"/>
          <p:nvPr/>
        </p:nvSpPr>
        <p:spPr>
          <a:xfrm>
            <a:off x="4787900" y="4429125"/>
            <a:ext cx="3889375" cy="36671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Genista desoleana</a:t>
            </a:r>
            <a:r>
              <a:rPr lang="en-US" sz="1800" b="0" i="0" u="none" strike="noStrike" cap="none">
                <a:solidFill>
                  <a:schemeClr val="dk1"/>
                </a:solidFill>
                <a:latin typeface="Arial"/>
                <a:ea typeface="Arial"/>
                <a:cs typeface="Arial"/>
                <a:sym typeface="Arial"/>
              </a:rPr>
              <a:t> dwarf vegetation</a:t>
            </a:r>
            <a:endParaRPr sz="1400" b="0" i="0" u="none" strike="noStrike" cap="none">
              <a:solidFill>
                <a:srgbClr val="000000"/>
              </a:solidFill>
              <a:latin typeface="Arial"/>
              <a:ea typeface="Arial"/>
              <a:cs typeface="Arial"/>
              <a:sym typeface="Arial"/>
            </a:endParaRPr>
          </a:p>
        </p:txBody>
      </p:sp>
      <p:sp>
        <p:nvSpPr>
          <p:cNvPr id="417" name="Google Shape;417;p60"/>
          <p:cNvSpPr txBox="1"/>
          <p:nvPr/>
        </p:nvSpPr>
        <p:spPr>
          <a:xfrm>
            <a:off x="323850" y="333375"/>
            <a:ext cx="5472112" cy="4603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Vegetation dynamics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a:spLocks noGrp="1"/>
          </p:cNvSpPr>
          <p:nvPr>
            <p:ph type="body" idx="1"/>
          </p:nvPr>
        </p:nvSpPr>
        <p:spPr>
          <a:xfrm>
            <a:off x="457200" y="1762876"/>
            <a:ext cx="8229600" cy="4180723"/>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6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Introduction to Sardinia</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Changes in land use and demography </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Pasture types</a:t>
            </a:r>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Case-study: Abandonment of the hilly-montane sheep pastures and wooded pastures</a:t>
            </a:r>
            <a:endParaRPr/>
          </a:p>
          <a:p>
            <a:pPr marL="457200" marR="0" lvl="0" indent="-431800" algn="l" rtl="0">
              <a:lnSpc>
                <a:spcPct val="100000"/>
              </a:lnSpc>
              <a:spcBef>
                <a:spcPts val="1200"/>
              </a:spcBef>
              <a:spcAft>
                <a:spcPts val="60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Management, Conservation and Restoration</a:t>
            </a:r>
            <a:endParaRPr sz="2800" b="0" i="0" u="none" strike="noStrike" cap="none">
              <a:solidFill>
                <a:schemeClr val="dk1"/>
              </a:solidFill>
              <a:latin typeface="Arial"/>
              <a:ea typeface="Arial"/>
              <a:cs typeface="Arial"/>
              <a:sym typeface="Arial"/>
            </a:endParaRPr>
          </a:p>
        </p:txBody>
      </p:sp>
      <p:sp>
        <p:nvSpPr>
          <p:cNvPr id="195" name="Google Shape;195;p34"/>
          <p:cNvSpPr txBox="1">
            <a:spLocks noGrp="1"/>
          </p:cNvSpPr>
          <p:nvPr>
            <p:ph type="title"/>
          </p:nvPr>
        </p:nvSpPr>
        <p:spPr>
          <a:xfrm>
            <a:off x="602672" y="619876"/>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Content</a:t>
            </a:r>
            <a:endParaRPr sz="4400" b="0" i="0" u="none" strike="noStrike" cap="none">
              <a:solidFill>
                <a:schemeClr val="dk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1"/>
          <p:cNvSpPr txBox="1"/>
          <p:nvPr/>
        </p:nvSpPr>
        <p:spPr>
          <a:xfrm>
            <a:off x="477980" y="1700357"/>
            <a:ext cx="8363239" cy="53863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 in July 2000, grazing excluded</a:t>
            </a:r>
            <a:endParaRPr/>
          </a:p>
          <a:p>
            <a:pPr marL="0" marR="0" lvl="0" indent="0" algn="l" rtl="0">
              <a:lnSpc>
                <a:spcPct val="100000"/>
              </a:lnSpc>
              <a:spcBef>
                <a:spcPts val="1200"/>
              </a:spcBef>
              <a:spcAft>
                <a:spcPts val="0"/>
              </a:spcAft>
              <a:buNone/>
            </a:pPr>
            <a:r>
              <a:rPr lang="en-US" sz="2400" b="0" i="0" u="none" strike="noStrike" cap="none">
                <a:solidFill>
                  <a:schemeClr val="dk1"/>
                </a:solidFill>
                <a:latin typeface="Arial"/>
                <a:ea typeface="Arial"/>
                <a:cs typeface="Arial"/>
                <a:sym typeface="Arial"/>
              </a:rPr>
              <a:t>- during 2000 – 2005, 10 fenced 10 x 10 m randomly located permanent plots grazed on average by 0.23 sheep ha-1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Monitoring: </a:t>
            </a:r>
            <a:endParaRPr sz="1400" b="0" i="0" u="none" strike="noStrike" cap="none">
              <a:solidFill>
                <a:srgbClr val="000000"/>
              </a:solidFill>
              <a:latin typeface="Arial"/>
              <a:ea typeface="Arial"/>
              <a:cs typeface="Arial"/>
              <a:sym typeface="Arial"/>
            </a:endParaRPr>
          </a:p>
          <a:p>
            <a:pPr marL="457200" marR="0" lvl="1" indent="-152400" algn="l" rtl="0">
              <a:lnSpc>
                <a:spcPct val="100000"/>
              </a:lnSpc>
              <a:spcBef>
                <a:spcPts val="12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June 2000, before the fencing (sampling time A), </a:t>
            </a:r>
            <a:endParaRPr sz="1400" b="0" i="0" u="none" strike="noStrike" cap="none">
              <a:solidFill>
                <a:srgbClr val="000000"/>
              </a:solidFill>
              <a:latin typeface="Arial"/>
              <a:ea typeface="Arial"/>
              <a:cs typeface="Arial"/>
              <a:sym typeface="Arial"/>
            </a:endParaRPr>
          </a:p>
          <a:p>
            <a:pPr marL="457200" marR="0" lvl="1" indent="-152400" algn="l" rtl="0">
              <a:lnSpc>
                <a:spcPct val="100000"/>
              </a:lnSpc>
              <a:spcBef>
                <a:spcPts val="12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June 2002 (sampling time B), </a:t>
            </a:r>
            <a:endParaRPr sz="1400" b="0" i="0" u="none" strike="noStrike" cap="none">
              <a:solidFill>
                <a:srgbClr val="000000"/>
              </a:solidFill>
              <a:latin typeface="Arial"/>
              <a:ea typeface="Arial"/>
              <a:cs typeface="Arial"/>
              <a:sym typeface="Arial"/>
            </a:endParaRPr>
          </a:p>
          <a:p>
            <a:pPr marL="457200" marR="0" lvl="1" indent="-152400" algn="l" rtl="0">
              <a:lnSpc>
                <a:spcPct val="100000"/>
              </a:lnSpc>
              <a:spcBef>
                <a:spcPts val="12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July 2005 (sampling time C). </a:t>
            </a:r>
            <a:endParaRPr sz="1400" b="0" i="0" u="none" strike="noStrike" cap="none">
              <a:solidFill>
                <a:srgbClr val="000000"/>
              </a:solidFill>
              <a:latin typeface="Arial"/>
              <a:ea typeface="Arial"/>
              <a:cs typeface="Arial"/>
              <a:sym typeface="Arial"/>
            </a:endParaRPr>
          </a:p>
        </p:txBody>
      </p:sp>
      <p:sp>
        <p:nvSpPr>
          <p:cNvPr id="423" name="Google Shape;423;p61"/>
          <p:cNvSpPr/>
          <p:nvPr/>
        </p:nvSpPr>
        <p:spPr>
          <a:xfrm>
            <a:off x="477980" y="883760"/>
            <a:ext cx="251863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0" i="0" u="none" strike="noStrike" cap="none">
                <a:solidFill>
                  <a:schemeClr val="dk1"/>
                </a:solidFill>
                <a:latin typeface="Arial"/>
                <a:ea typeface="Arial"/>
                <a:cs typeface="Arial"/>
                <a:sym typeface="Arial"/>
              </a:rPr>
              <a:t>Experiment</a:t>
            </a:r>
            <a:endParaRPr sz="36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62" descr="DSCN125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29" name="Google Shape;429;p62"/>
          <p:cNvSpPr txBox="1"/>
          <p:nvPr/>
        </p:nvSpPr>
        <p:spPr>
          <a:xfrm>
            <a:off x="1764073" y="301914"/>
            <a:ext cx="5615853" cy="1246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Times New Roman"/>
              <a:buNone/>
            </a:pPr>
            <a:r>
              <a:rPr lang="en-US" sz="3200" b="0" i="0" u="none" strike="noStrike" cap="none">
                <a:solidFill>
                  <a:schemeClr val="dk1"/>
                </a:solidFill>
                <a:latin typeface="Arial"/>
                <a:ea typeface="Arial"/>
                <a:cs typeface="Arial"/>
                <a:sym typeface="Arial"/>
              </a:rPr>
              <a:t>A 10 x 10 m fenced plot, summer</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4400" b="0" i="0" u="none" strike="noStrike" cap="none">
              <a:solidFill>
                <a:schemeClr val="dk2"/>
              </a:solidFill>
              <a:latin typeface="Arial"/>
              <a:ea typeface="Arial"/>
              <a:cs typeface="Arial"/>
              <a:sym typeface="Arial"/>
            </a:endParaRPr>
          </a:p>
        </p:txBody>
      </p:sp>
      <p:sp>
        <p:nvSpPr>
          <p:cNvPr id="435" name="Google Shape;435;p6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436" name="Google Shape;436;p63" descr="Febbraio 2009 18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37" name="Google Shape;437;p63"/>
          <p:cNvSpPr txBox="1"/>
          <p:nvPr/>
        </p:nvSpPr>
        <p:spPr>
          <a:xfrm>
            <a:off x="1764073" y="301914"/>
            <a:ext cx="5615853" cy="1246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3200" b="0" i="0" u="none" strike="noStrike" cap="none">
                <a:solidFill>
                  <a:schemeClr val="dk1"/>
                </a:solidFill>
                <a:latin typeface="Arial"/>
                <a:ea typeface="Arial"/>
                <a:cs typeface="Arial"/>
                <a:sym typeface="Arial"/>
              </a:rPr>
              <a:t>… and winter</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4" descr="nMDS2"/>
          <p:cNvPicPr preferRelativeResize="0"/>
          <p:nvPr/>
        </p:nvPicPr>
        <p:blipFill rotWithShape="1">
          <a:blip r:embed="rId3">
            <a:alphaModFix/>
          </a:blip>
          <a:srcRect r="7793"/>
          <a:stretch/>
        </p:blipFill>
        <p:spPr>
          <a:xfrm>
            <a:off x="102323" y="649610"/>
            <a:ext cx="8096105" cy="4438650"/>
          </a:xfrm>
          <a:prstGeom prst="rect">
            <a:avLst/>
          </a:prstGeom>
          <a:noFill/>
          <a:ln>
            <a:noFill/>
          </a:ln>
        </p:spPr>
      </p:pic>
      <p:sp>
        <p:nvSpPr>
          <p:cNvPr id="443" name="Google Shape;443;p64"/>
          <p:cNvSpPr txBox="1"/>
          <p:nvPr/>
        </p:nvSpPr>
        <p:spPr>
          <a:xfrm>
            <a:off x="271607" y="5439533"/>
            <a:ext cx="6981248" cy="1405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400" b="0" i="0" u="none" strike="noStrike" cap="none">
                <a:solidFill>
                  <a:schemeClr val="dk1"/>
                </a:solidFill>
                <a:latin typeface="Arial"/>
                <a:ea typeface="Arial"/>
                <a:cs typeface="Arial"/>
                <a:sym typeface="Arial"/>
              </a:rPr>
              <a:t>Distinct plant species assemblages among three sampling times: the longer the abandonment, the more different from the initial</a:t>
            </a:r>
            <a:endParaRPr sz="1600" b="0" i="0" u="none" strike="noStrike" cap="none">
              <a:solidFill>
                <a:srgbClr val="000000"/>
              </a:solidFill>
              <a:latin typeface="Arial"/>
              <a:ea typeface="Arial"/>
              <a:cs typeface="Arial"/>
              <a:sym typeface="Arial"/>
            </a:endParaRPr>
          </a:p>
        </p:txBody>
      </p:sp>
      <p:sp>
        <p:nvSpPr>
          <p:cNvPr id="444" name="Google Shape;444;p64"/>
          <p:cNvSpPr txBox="1"/>
          <p:nvPr/>
        </p:nvSpPr>
        <p:spPr>
          <a:xfrm>
            <a:off x="3132137" y="4327525"/>
            <a:ext cx="3455987"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1" u="none" strike="noStrike" cap="none">
                <a:solidFill>
                  <a:schemeClr val="dk1"/>
                </a:solidFill>
                <a:latin typeface="Arial"/>
                <a:ea typeface="Arial"/>
                <a:cs typeface="Arial"/>
                <a:sym typeface="Arial"/>
              </a:rPr>
              <a:t>R = 0.982; P &lt; 0.001</a:t>
            </a:r>
            <a:endParaRPr sz="1400" b="0" i="0" u="none" strike="noStrike" cap="none">
              <a:solidFill>
                <a:srgbClr val="000000"/>
              </a:solidFill>
              <a:latin typeface="Arial"/>
              <a:ea typeface="Arial"/>
              <a:cs typeface="Arial"/>
              <a:sym typeface="Arial"/>
            </a:endParaRPr>
          </a:p>
        </p:txBody>
      </p:sp>
      <p:sp>
        <p:nvSpPr>
          <p:cNvPr id="445" name="Google Shape;445;p64"/>
          <p:cNvSpPr txBox="1"/>
          <p:nvPr/>
        </p:nvSpPr>
        <p:spPr>
          <a:xfrm>
            <a:off x="592282" y="789709"/>
            <a:ext cx="197427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Results 1.</a:t>
            </a:r>
            <a:endParaRPr sz="1400" b="0" i="0" u="none" strike="noStrike" cap="none">
              <a:solidFill>
                <a:srgbClr val="000000"/>
              </a:solidFill>
              <a:latin typeface="Arial"/>
              <a:ea typeface="Arial"/>
              <a:cs typeface="Arial"/>
              <a:sym typeface="Arial"/>
            </a:endParaRPr>
          </a:p>
        </p:txBody>
      </p:sp>
      <p:sp>
        <p:nvSpPr>
          <p:cNvPr id="446" name="Google Shape;446;p64"/>
          <p:cNvSpPr/>
          <p:nvPr/>
        </p:nvSpPr>
        <p:spPr>
          <a:xfrm>
            <a:off x="6795655" y="1591784"/>
            <a:ext cx="234834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sampling time A: 2000, grazed</a:t>
            </a:r>
            <a:endParaRPr sz="2000" b="0" i="0" u="none" strike="noStrike" cap="none">
              <a:solidFill>
                <a:srgbClr val="000000"/>
              </a:solidFill>
              <a:latin typeface="Arial"/>
              <a:ea typeface="Arial"/>
              <a:cs typeface="Arial"/>
              <a:sym typeface="Arial"/>
            </a:endParaRPr>
          </a:p>
        </p:txBody>
      </p:sp>
      <p:sp>
        <p:nvSpPr>
          <p:cNvPr id="447" name="Google Shape;447;p64"/>
          <p:cNvSpPr/>
          <p:nvPr/>
        </p:nvSpPr>
        <p:spPr>
          <a:xfrm>
            <a:off x="6795655" y="3006555"/>
            <a:ext cx="234834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sampling time B: 2002, not grazed for 2 years</a:t>
            </a:r>
            <a:endParaRPr sz="2000" b="0" i="0" u="none" strike="noStrike" cap="none">
              <a:solidFill>
                <a:srgbClr val="000000"/>
              </a:solidFill>
              <a:latin typeface="Arial"/>
              <a:ea typeface="Arial"/>
              <a:cs typeface="Arial"/>
              <a:sym typeface="Arial"/>
            </a:endParaRPr>
          </a:p>
        </p:txBody>
      </p:sp>
      <p:sp>
        <p:nvSpPr>
          <p:cNvPr id="448" name="Google Shape;448;p64"/>
          <p:cNvSpPr/>
          <p:nvPr/>
        </p:nvSpPr>
        <p:spPr>
          <a:xfrm>
            <a:off x="6795655" y="4421326"/>
            <a:ext cx="234834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sampling time C: 2005, not grazed for 5 years</a:t>
            </a:r>
            <a:endParaRPr sz="2000" b="0" i="0" u="none" strike="noStrike" cap="none">
              <a:solidFill>
                <a:srgbClr val="000000"/>
              </a:solidFill>
              <a:latin typeface="Arial"/>
              <a:ea typeface="Arial"/>
              <a:cs typeface="Arial"/>
              <a:sym typeface="Arial"/>
            </a:endParaRPr>
          </a:p>
        </p:txBody>
      </p:sp>
      <p:sp>
        <p:nvSpPr>
          <p:cNvPr id="449" name="Google Shape;449;p64"/>
          <p:cNvSpPr/>
          <p:nvPr/>
        </p:nvSpPr>
        <p:spPr>
          <a:xfrm rot="-9417458">
            <a:off x="4010891" y="2192482"/>
            <a:ext cx="914400" cy="280554"/>
          </a:xfrm>
          <a:prstGeom prst="rightArrow">
            <a:avLst>
              <a:gd name="adj1" fmla="val 50000"/>
              <a:gd name="adj2" fmla="val 50000"/>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0" name="Google Shape;450;p64"/>
          <p:cNvSpPr/>
          <p:nvPr/>
        </p:nvSpPr>
        <p:spPr>
          <a:xfrm rot="8183050">
            <a:off x="1696071" y="2558328"/>
            <a:ext cx="914400" cy="280554"/>
          </a:xfrm>
          <a:prstGeom prst="rightArrow">
            <a:avLst>
              <a:gd name="adj1" fmla="val 50000"/>
              <a:gd name="adj2" fmla="val 50000"/>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5"/>
          <p:cNvSpPr txBox="1"/>
          <p:nvPr/>
        </p:nvSpPr>
        <p:spPr>
          <a:xfrm>
            <a:off x="457199" y="5786588"/>
            <a:ext cx="8323119" cy="9364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200" b="0" i="0" u="none" strike="noStrike" cap="none">
                <a:solidFill>
                  <a:schemeClr val="dk1"/>
                </a:solidFill>
                <a:latin typeface="Arial"/>
                <a:ea typeface="Arial"/>
                <a:cs typeface="Arial"/>
                <a:sym typeface="Arial"/>
              </a:rPr>
              <a:t>Density of geophyte spp: A = B &gt; C, of therophyte spp: A &lt; B &lt; C</a:t>
            </a:r>
            <a:endParaRPr/>
          </a:p>
          <a:p>
            <a:pPr marL="0" marR="0" lvl="0" indent="0" algn="l" rtl="0">
              <a:lnSpc>
                <a:spcPct val="100000"/>
              </a:lnSpc>
              <a:spcBef>
                <a:spcPts val="0"/>
              </a:spcBef>
              <a:spcAft>
                <a:spcPts val="0"/>
              </a:spcAft>
              <a:buClr>
                <a:schemeClr val="dk1"/>
              </a:buClr>
              <a:buSzPts val="1800"/>
              <a:buFont typeface="Arial"/>
              <a:buNone/>
            </a:pPr>
            <a:r>
              <a:rPr lang="en-US" sz="2200" b="0" i="0" u="none" strike="noStrike" cap="none">
                <a:solidFill>
                  <a:schemeClr val="dk1"/>
                </a:solidFill>
                <a:latin typeface="Arial"/>
                <a:ea typeface="Arial"/>
                <a:cs typeface="Arial"/>
                <a:sym typeface="Arial"/>
              </a:rPr>
              <a:t>Therophytes - the best correlation to land-use change with time. </a:t>
            </a:r>
            <a:endParaRPr sz="2200" b="0" i="0" u="none" strike="noStrike" cap="none">
              <a:solidFill>
                <a:srgbClr val="000000"/>
              </a:solidFill>
              <a:latin typeface="Arial"/>
              <a:ea typeface="Arial"/>
              <a:cs typeface="Arial"/>
              <a:sym typeface="Arial"/>
            </a:endParaRPr>
          </a:p>
        </p:txBody>
      </p:sp>
      <p:sp>
        <p:nvSpPr>
          <p:cNvPr id="456" name="Google Shape;456;p65"/>
          <p:cNvSpPr txBox="1"/>
          <p:nvPr/>
        </p:nvSpPr>
        <p:spPr>
          <a:xfrm>
            <a:off x="6804025" y="2781300"/>
            <a:ext cx="647700" cy="503237"/>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57" name="Google Shape;457;p65"/>
          <p:cNvSpPr txBox="1"/>
          <p:nvPr/>
        </p:nvSpPr>
        <p:spPr>
          <a:xfrm>
            <a:off x="592282" y="669804"/>
            <a:ext cx="197427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Results 2.</a:t>
            </a:r>
            <a:endParaRPr sz="1400" b="0" i="0" u="none" strike="noStrike" cap="none">
              <a:solidFill>
                <a:srgbClr val="000000"/>
              </a:solidFill>
              <a:latin typeface="Arial"/>
              <a:ea typeface="Arial"/>
              <a:cs typeface="Arial"/>
              <a:sym typeface="Arial"/>
            </a:endParaRPr>
          </a:p>
        </p:txBody>
      </p:sp>
      <p:sp>
        <p:nvSpPr>
          <p:cNvPr id="458" name="Google Shape;458;p65"/>
          <p:cNvSpPr/>
          <p:nvPr/>
        </p:nvSpPr>
        <p:spPr>
          <a:xfrm>
            <a:off x="457199" y="4752087"/>
            <a:ext cx="244186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Perennials (H + G) dominant </a:t>
            </a:r>
            <a:endParaRPr sz="2000" b="0" i="0" u="none" strike="noStrike" cap="none">
              <a:solidFill>
                <a:srgbClr val="000000"/>
              </a:solidFill>
              <a:latin typeface="Arial"/>
              <a:ea typeface="Arial"/>
              <a:cs typeface="Arial"/>
              <a:sym typeface="Arial"/>
            </a:endParaRPr>
          </a:p>
        </p:txBody>
      </p:sp>
      <p:sp>
        <p:nvSpPr>
          <p:cNvPr id="459" name="Google Shape;459;p65"/>
          <p:cNvSpPr/>
          <p:nvPr/>
        </p:nvSpPr>
        <p:spPr>
          <a:xfrm>
            <a:off x="2932445" y="4746553"/>
            <a:ext cx="1577210"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Annuals (T) dominant</a:t>
            </a:r>
            <a:endParaRPr sz="2000" b="0" i="0" u="none" strike="noStrike" cap="none">
              <a:solidFill>
                <a:srgbClr val="000000"/>
              </a:solidFill>
              <a:latin typeface="Arial"/>
              <a:ea typeface="Arial"/>
              <a:cs typeface="Arial"/>
              <a:sym typeface="Arial"/>
            </a:endParaRPr>
          </a:p>
        </p:txBody>
      </p:sp>
      <p:sp>
        <p:nvSpPr>
          <p:cNvPr id="460" name="Google Shape;460;p65"/>
          <p:cNvSpPr/>
          <p:nvPr/>
        </p:nvSpPr>
        <p:spPr>
          <a:xfrm>
            <a:off x="4910635" y="4746553"/>
            <a:ext cx="1893390"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Only annuals remain</a:t>
            </a:r>
            <a:endParaRPr sz="2000" b="0" i="0" u="none" strike="noStrike" cap="none">
              <a:solidFill>
                <a:srgbClr val="000000"/>
              </a:solidFill>
              <a:latin typeface="Arial"/>
              <a:ea typeface="Arial"/>
              <a:cs typeface="Arial"/>
              <a:sym typeface="Arial"/>
            </a:endParaRPr>
          </a:p>
        </p:txBody>
      </p:sp>
      <p:pic>
        <p:nvPicPr>
          <p:cNvPr id="461" name="Google Shape;461;p65"/>
          <p:cNvPicPr preferRelativeResize="0"/>
          <p:nvPr/>
        </p:nvPicPr>
        <p:blipFill rotWithShape="1">
          <a:blip r:embed="rId3">
            <a:alphaModFix/>
          </a:blip>
          <a:srcRect/>
          <a:stretch/>
        </p:blipFill>
        <p:spPr>
          <a:xfrm>
            <a:off x="592282" y="1112989"/>
            <a:ext cx="5361710" cy="36797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6"/>
          <p:cNvSpPr txBox="1"/>
          <p:nvPr/>
        </p:nvSpPr>
        <p:spPr>
          <a:xfrm>
            <a:off x="501650" y="5243367"/>
            <a:ext cx="8517659" cy="1465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2400" b="0" i="0" u="none" strike="noStrike" cap="none">
                <a:solidFill>
                  <a:schemeClr val="dk1"/>
                </a:solidFill>
                <a:latin typeface="Arial"/>
                <a:ea typeface="Arial"/>
                <a:cs typeface="Arial"/>
                <a:sym typeface="Arial"/>
              </a:rPr>
              <a:t>Covers of endemic, Eurimediterranean and Mediterranean-Atlantic species decreased or they disappeared,</a:t>
            </a:r>
            <a:endParaRPr/>
          </a:p>
          <a:p>
            <a:pPr marL="0" marR="0" lvl="0" indent="0" algn="l" rtl="0">
              <a:lnSpc>
                <a:spcPct val="100000"/>
              </a:lnSpc>
              <a:spcBef>
                <a:spcPts val="0"/>
              </a:spcBef>
              <a:spcAft>
                <a:spcPts val="0"/>
              </a:spcAft>
              <a:buClr>
                <a:schemeClr val="dk1"/>
              </a:buClr>
              <a:buSzPts val="1800"/>
              <a:buFont typeface="Arial"/>
              <a:buNone/>
            </a:pPr>
            <a:r>
              <a:rPr lang="en-US" sz="2400" b="0" i="0" u="none" strike="noStrike" cap="none">
                <a:solidFill>
                  <a:schemeClr val="dk1"/>
                </a:solidFill>
                <a:latin typeface="Arial"/>
                <a:ea typeface="Arial"/>
                <a:cs typeface="Arial"/>
                <a:sym typeface="Arial"/>
              </a:rPr>
              <a:t>Covers of stenomediterranean species and species with wide distribution increased.</a:t>
            </a:r>
            <a:endParaRPr sz="1800" b="0" i="0" u="none" strike="noStrike" cap="none">
              <a:solidFill>
                <a:srgbClr val="000000"/>
              </a:solidFill>
              <a:latin typeface="Arial"/>
              <a:ea typeface="Arial"/>
              <a:cs typeface="Arial"/>
              <a:sym typeface="Arial"/>
            </a:endParaRPr>
          </a:p>
        </p:txBody>
      </p:sp>
      <p:sp>
        <p:nvSpPr>
          <p:cNvPr id="467" name="Google Shape;467;p66"/>
          <p:cNvSpPr txBox="1"/>
          <p:nvPr/>
        </p:nvSpPr>
        <p:spPr>
          <a:xfrm>
            <a:off x="7380287" y="2349500"/>
            <a:ext cx="647700" cy="503237"/>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468" name="Google Shape;468;p66"/>
          <p:cNvPicPr preferRelativeResize="0"/>
          <p:nvPr/>
        </p:nvPicPr>
        <p:blipFill rotWithShape="1">
          <a:blip r:embed="rId3">
            <a:alphaModFix/>
          </a:blip>
          <a:srcRect/>
          <a:stretch/>
        </p:blipFill>
        <p:spPr>
          <a:xfrm>
            <a:off x="810490" y="1086122"/>
            <a:ext cx="5963560" cy="4157245"/>
          </a:xfrm>
          <a:prstGeom prst="rect">
            <a:avLst/>
          </a:prstGeom>
          <a:noFill/>
          <a:ln>
            <a:noFill/>
          </a:ln>
        </p:spPr>
      </p:pic>
      <p:sp>
        <p:nvSpPr>
          <p:cNvPr id="469" name="Google Shape;469;p66"/>
          <p:cNvSpPr txBox="1"/>
          <p:nvPr/>
        </p:nvSpPr>
        <p:spPr>
          <a:xfrm>
            <a:off x="592282" y="669804"/>
            <a:ext cx="197427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Results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7"/>
          <p:cNvSpPr txBox="1"/>
          <p:nvPr/>
        </p:nvSpPr>
        <p:spPr>
          <a:xfrm>
            <a:off x="592282" y="669804"/>
            <a:ext cx="832311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Results 3: changes in the most </a:t>
            </a:r>
            <a:r>
              <a:rPr lang="en-US" sz="2800" b="0" i="0" u="none" strike="noStrike" cap="none">
                <a:solidFill>
                  <a:schemeClr val="dk1"/>
                </a:solidFill>
                <a:latin typeface="Arial"/>
                <a:ea typeface="Arial"/>
                <a:cs typeface="Arial"/>
                <a:sym typeface="Arial"/>
              </a:rPr>
              <a:t>abundant families</a:t>
            </a:r>
            <a:endParaRPr sz="1400" b="0" i="0" u="none" strike="noStrike" cap="none">
              <a:solidFill>
                <a:srgbClr val="000000"/>
              </a:solidFill>
              <a:latin typeface="Arial"/>
              <a:ea typeface="Arial"/>
              <a:cs typeface="Arial"/>
              <a:sym typeface="Arial"/>
            </a:endParaRPr>
          </a:p>
        </p:txBody>
      </p:sp>
      <p:pic>
        <p:nvPicPr>
          <p:cNvPr id="475" name="Google Shape;475;p67"/>
          <p:cNvPicPr preferRelativeResize="0"/>
          <p:nvPr/>
        </p:nvPicPr>
        <p:blipFill rotWithShape="1">
          <a:blip r:embed="rId3">
            <a:alphaModFix/>
          </a:blip>
          <a:srcRect/>
          <a:stretch/>
        </p:blipFill>
        <p:spPr>
          <a:xfrm>
            <a:off x="687953" y="1349599"/>
            <a:ext cx="7157184" cy="4722178"/>
          </a:xfrm>
          <a:prstGeom prst="rect">
            <a:avLst/>
          </a:prstGeom>
          <a:noFill/>
          <a:ln>
            <a:noFill/>
          </a:ln>
        </p:spPr>
      </p:pic>
      <p:sp>
        <p:nvSpPr>
          <p:cNvPr id="476" name="Google Shape;476;p67"/>
          <p:cNvSpPr txBox="1"/>
          <p:nvPr/>
        </p:nvSpPr>
        <p:spPr>
          <a:xfrm>
            <a:off x="976746" y="6101763"/>
            <a:ext cx="72216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Overall decrease in taxonomic diversity</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8"/>
          <p:cNvSpPr txBox="1">
            <a:spLocks noGrp="1"/>
          </p:cNvSpPr>
          <p:nvPr>
            <p:ph type="body" idx="1"/>
          </p:nvPr>
        </p:nvSpPr>
        <p:spPr>
          <a:xfrm>
            <a:off x="685800" y="1742208"/>
            <a:ext cx="7772400" cy="4617027"/>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Individual species density increased (min at B),</a:t>
            </a:r>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Species density and α-diversity decreased from A to C, reaching max at B,</a:t>
            </a:r>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Vegetation height increased constantly,</a:t>
            </a:r>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Soil pH progressively increased,</a:t>
            </a:r>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Organic matter decreased,</a:t>
            </a:r>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Nitrogen decreased from A to C, reaching max at B,</a:t>
            </a:r>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number of ammonia-oxidizing bacteria was low at all the sampling times, but increased</a:t>
            </a:r>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population size of cellulolytic microorganisms was similar at B and C (~1.5*103 MPN g-1 soil) and was at min at A.</a:t>
            </a:r>
            <a:endParaRPr/>
          </a:p>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228600" algn="l" rtl="0">
              <a:lnSpc>
                <a:spcPct val="100000"/>
              </a:lnSpc>
              <a:spcBef>
                <a:spcPts val="640"/>
              </a:spcBef>
              <a:spcAft>
                <a:spcPts val="0"/>
              </a:spcAft>
              <a:buClr>
                <a:schemeClr val="dk1"/>
              </a:buClr>
              <a:buSzPts val="3200"/>
              <a:buFont typeface="Arial"/>
              <a:buNone/>
            </a:pPr>
            <a:endParaRPr sz="2400" b="0" i="0" u="none" strike="noStrike" cap="none">
              <a:solidFill>
                <a:schemeClr val="dk1"/>
              </a:solidFill>
              <a:latin typeface="Arial"/>
              <a:ea typeface="Arial"/>
              <a:cs typeface="Arial"/>
              <a:sym typeface="Arial"/>
            </a:endParaRPr>
          </a:p>
        </p:txBody>
      </p:sp>
      <p:sp>
        <p:nvSpPr>
          <p:cNvPr id="482" name="Google Shape;482;p68"/>
          <p:cNvSpPr txBox="1">
            <a:spLocks noGrp="1"/>
          </p:cNvSpPr>
          <p:nvPr>
            <p:ph type="title"/>
          </p:nvPr>
        </p:nvSpPr>
        <p:spPr>
          <a:xfrm>
            <a:off x="762374" y="827177"/>
            <a:ext cx="7619253" cy="7078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000" b="0" i="0" u="none" strike="noStrike" cap="none">
                <a:solidFill>
                  <a:schemeClr val="dk2"/>
                </a:solidFill>
                <a:latin typeface="Arial"/>
                <a:ea typeface="Arial"/>
                <a:cs typeface="Arial"/>
                <a:sym typeface="Arial"/>
              </a:rPr>
              <a:t>With grazing abandonment:</a:t>
            </a:r>
            <a:endParaRPr sz="6000" b="0" i="0" u="none" strike="noStrike" cap="none">
              <a:solidFill>
                <a:schemeClr val="dk2"/>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9"/>
          <p:cNvSpPr txBox="1"/>
          <p:nvPr/>
        </p:nvSpPr>
        <p:spPr>
          <a:xfrm>
            <a:off x="519544" y="1701654"/>
            <a:ext cx="7658102" cy="452437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1) 	Livestock has a key role in maintaining the EU priority habitat 6220*.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chemeClr val="dk1"/>
              </a:buClr>
              <a:buSzPts val="2400"/>
              <a:buFont typeface="Arial"/>
              <a:buAutoNum type="arabicParenR" startAt="2"/>
            </a:pPr>
            <a:r>
              <a:rPr lang="en-US" sz="2400" b="0" i="0" u="none" strike="noStrike" cap="none">
                <a:solidFill>
                  <a:schemeClr val="dk1"/>
                </a:solidFill>
                <a:latin typeface="Arial"/>
                <a:ea typeface="Arial"/>
                <a:cs typeface="Arial"/>
                <a:sym typeface="Arial"/>
              </a:rPr>
              <a:t>The changes in the structure and the composition of pastureland communities can occur within a few years of abandonment.</a:t>
            </a:r>
            <a:endParaRPr/>
          </a:p>
          <a:p>
            <a:pPr marL="0" marR="0" lvl="0" indent="0" algn="l" rtl="0">
              <a:lnSpc>
                <a:spcPct val="100000"/>
              </a:lnSpc>
              <a:spcBef>
                <a:spcPts val="1200"/>
              </a:spcBef>
              <a:spcAft>
                <a:spcPts val="0"/>
              </a:spcAft>
              <a:buNone/>
            </a:pPr>
            <a:r>
              <a:rPr lang="en-US" sz="3200" b="0" i="0" u="sng" strike="noStrike" cap="none">
                <a:solidFill>
                  <a:schemeClr val="dk1"/>
                </a:solidFill>
                <a:latin typeface="Arial"/>
                <a:ea typeface="Arial"/>
                <a:cs typeface="Arial"/>
                <a:sym typeface="Arial"/>
              </a:rPr>
              <a:t>Implications</a:t>
            </a:r>
            <a:endParaRPr sz="2400" b="0" i="0" u="sng" strike="noStrike" cap="none">
              <a:solidFill>
                <a:schemeClr val="dk1"/>
              </a:solidFill>
              <a:latin typeface="Arial"/>
              <a:ea typeface="Arial"/>
              <a:cs typeface="Arial"/>
              <a:sym typeface="Arial"/>
            </a:endParaRPr>
          </a:p>
          <a:p>
            <a:pPr marL="457200" marR="0" lvl="0" indent="-457200" algn="l" rtl="0">
              <a:lnSpc>
                <a:spcPct val="100000"/>
              </a:lnSpc>
              <a:spcBef>
                <a:spcPts val="1200"/>
              </a:spcBef>
              <a:spcAft>
                <a:spcPts val="0"/>
              </a:spcAft>
              <a:buClr>
                <a:schemeClr val="dk1"/>
              </a:buClr>
              <a:buSzPts val="2400"/>
              <a:buFont typeface="Arial"/>
              <a:buAutoNum type="arabicParenR"/>
            </a:pPr>
            <a:r>
              <a:rPr lang="en-US" sz="2400" b="0" i="0" u="none" strike="noStrike" cap="none">
                <a:solidFill>
                  <a:schemeClr val="dk1"/>
                </a:solidFill>
                <a:latin typeface="Arial"/>
                <a:ea typeface="Arial"/>
                <a:cs typeface="Arial"/>
                <a:sym typeface="Arial"/>
              </a:rPr>
              <a:t>Monitoring and maintaining of the pastoral management should be performed also at short terms.</a:t>
            </a:r>
            <a:endParaRPr sz="1400" b="0" i="0" u="none" strike="noStrike" cap="none">
              <a:solidFill>
                <a:srgbClr val="000000"/>
              </a:solidFill>
              <a:latin typeface="Arial"/>
              <a:ea typeface="Arial"/>
              <a:cs typeface="Arial"/>
              <a:sym typeface="Arial"/>
            </a:endParaRPr>
          </a:p>
        </p:txBody>
      </p:sp>
      <p:sp>
        <p:nvSpPr>
          <p:cNvPr id="488" name="Google Shape;488;p69"/>
          <p:cNvSpPr txBox="1"/>
          <p:nvPr/>
        </p:nvSpPr>
        <p:spPr>
          <a:xfrm>
            <a:off x="519544" y="775276"/>
            <a:ext cx="8624455" cy="8041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4400" b="0" i="0" u="none" strike="noStrike" cap="none">
                <a:solidFill>
                  <a:schemeClr val="dk1"/>
                </a:solidFill>
                <a:latin typeface="Arial"/>
                <a:ea typeface="Arial"/>
                <a:cs typeface="Arial"/>
                <a:sym typeface="Arial"/>
              </a:rPr>
              <a:t>Lessons learnt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70" descr="Senza titolo-2"/>
          <p:cNvPicPr preferRelativeResize="0"/>
          <p:nvPr/>
        </p:nvPicPr>
        <p:blipFill rotWithShape="1">
          <a:blip r:embed="rId3">
            <a:alphaModFix/>
          </a:blip>
          <a:srcRect/>
          <a:stretch/>
        </p:blipFill>
        <p:spPr>
          <a:xfrm>
            <a:off x="179387" y="3255962"/>
            <a:ext cx="3138487" cy="2787650"/>
          </a:xfrm>
          <a:prstGeom prst="rect">
            <a:avLst/>
          </a:prstGeom>
          <a:noFill/>
          <a:ln>
            <a:noFill/>
          </a:ln>
        </p:spPr>
      </p:pic>
      <p:pic>
        <p:nvPicPr>
          <p:cNvPr id="494" name="Google Shape;494;p70" descr="foto079"/>
          <p:cNvPicPr preferRelativeResize="0"/>
          <p:nvPr/>
        </p:nvPicPr>
        <p:blipFill rotWithShape="1">
          <a:blip r:embed="rId4">
            <a:alphaModFix amt="58822"/>
          </a:blip>
          <a:srcRect/>
          <a:stretch/>
        </p:blipFill>
        <p:spPr>
          <a:xfrm>
            <a:off x="5724525" y="3260725"/>
            <a:ext cx="3168650" cy="2809875"/>
          </a:xfrm>
          <a:prstGeom prst="rect">
            <a:avLst/>
          </a:prstGeom>
          <a:noFill/>
          <a:ln>
            <a:noFill/>
          </a:ln>
        </p:spPr>
      </p:pic>
      <p:cxnSp>
        <p:nvCxnSpPr>
          <p:cNvPr id="495" name="Google Shape;495;p70"/>
          <p:cNvCxnSpPr/>
          <p:nvPr/>
        </p:nvCxnSpPr>
        <p:spPr>
          <a:xfrm>
            <a:off x="3492500" y="4845050"/>
            <a:ext cx="2087562" cy="0"/>
          </a:xfrm>
          <a:prstGeom prst="straightConnector1">
            <a:avLst/>
          </a:prstGeom>
          <a:noFill/>
          <a:ln w="38100" cap="flat" cmpd="sng">
            <a:solidFill>
              <a:srgbClr val="FF0000"/>
            </a:solidFill>
            <a:prstDash val="solid"/>
            <a:miter lim="800000"/>
            <a:headEnd type="none" w="sm" len="sm"/>
            <a:tailEnd type="triangle" w="med" len="med"/>
          </a:ln>
        </p:spPr>
      </p:cxnSp>
      <p:sp>
        <p:nvSpPr>
          <p:cNvPr id="496" name="Google Shape;496;p70"/>
          <p:cNvSpPr txBox="1"/>
          <p:nvPr/>
        </p:nvSpPr>
        <p:spPr>
          <a:xfrm>
            <a:off x="3492500" y="3751118"/>
            <a:ext cx="1943100" cy="8304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400"/>
              <a:buFont typeface="Arial"/>
              <a:buNone/>
            </a:pPr>
            <a:r>
              <a:rPr lang="en-US" sz="2400" b="1" i="0" u="none" strike="noStrike" cap="none">
                <a:solidFill>
                  <a:schemeClr val="dk2"/>
                </a:solidFill>
                <a:latin typeface="Arial"/>
                <a:ea typeface="Arial"/>
                <a:cs typeface="Arial"/>
                <a:sym typeface="Arial"/>
              </a:rPr>
              <a:t>Just 5 years</a:t>
            </a:r>
            <a:endParaRPr sz="1400" b="0" i="0" u="none" strike="noStrike" cap="none">
              <a:solidFill>
                <a:schemeClr val="dk2"/>
              </a:solidFill>
              <a:latin typeface="Arial"/>
              <a:ea typeface="Arial"/>
              <a:cs typeface="Arial"/>
              <a:sym typeface="Arial"/>
            </a:endParaRPr>
          </a:p>
        </p:txBody>
      </p:sp>
      <p:sp>
        <p:nvSpPr>
          <p:cNvPr id="497" name="Google Shape;497;p70"/>
          <p:cNvSpPr txBox="1"/>
          <p:nvPr/>
        </p:nvSpPr>
        <p:spPr>
          <a:xfrm>
            <a:off x="179387" y="6140450"/>
            <a:ext cx="3097212"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Habitat 6220*</a:t>
            </a:r>
            <a:endParaRPr sz="1400" b="0" i="0" u="none" strike="noStrike" cap="none">
              <a:solidFill>
                <a:srgbClr val="000000"/>
              </a:solidFill>
              <a:latin typeface="Arial"/>
              <a:ea typeface="Arial"/>
              <a:cs typeface="Arial"/>
              <a:sym typeface="Arial"/>
            </a:endParaRPr>
          </a:p>
        </p:txBody>
      </p:sp>
      <p:sp>
        <p:nvSpPr>
          <p:cNvPr id="498" name="Google Shape;498;p70"/>
          <p:cNvSpPr txBox="1"/>
          <p:nvPr/>
        </p:nvSpPr>
        <p:spPr>
          <a:xfrm>
            <a:off x="5580062" y="6140450"/>
            <a:ext cx="3313112"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No Directive habitat ☹</a:t>
            </a:r>
            <a:endParaRPr sz="1400" b="0" i="0" u="none" strike="noStrike" cap="none">
              <a:solidFill>
                <a:srgbClr val="000000"/>
              </a:solidFill>
              <a:latin typeface="Arial"/>
              <a:ea typeface="Arial"/>
              <a:cs typeface="Arial"/>
              <a:sym typeface="Arial"/>
            </a:endParaRPr>
          </a:p>
        </p:txBody>
      </p:sp>
      <p:sp>
        <p:nvSpPr>
          <p:cNvPr id="499" name="Google Shape;499;p70"/>
          <p:cNvSpPr txBox="1"/>
          <p:nvPr/>
        </p:nvSpPr>
        <p:spPr>
          <a:xfrm>
            <a:off x="491258" y="1067954"/>
            <a:ext cx="7592869" cy="11867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3200" b="0" i="0" u="none" strike="noStrike" cap="none">
                <a:solidFill>
                  <a:schemeClr val="dk1"/>
                </a:solidFill>
                <a:latin typeface="Arial"/>
                <a:ea typeface="Arial"/>
                <a:cs typeface="Arial"/>
                <a:sym typeface="Arial"/>
              </a:rPr>
              <a:t>Studying, monitoring and managing at adequate time scales</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5"/>
          <p:cNvSpPr txBox="1"/>
          <p:nvPr/>
        </p:nvSpPr>
        <p:spPr>
          <a:xfrm>
            <a:off x="457200" y="1316000"/>
            <a:ext cx="8229600" cy="1935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second largest island in the entire Mediterranean sea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central part of the western Mediterranean Basin.</a:t>
            </a:r>
            <a:endParaRPr sz="1400" b="0" i="0" u="none" strike="noStrike" cap="none">
              <a:solidFill>
                <a:srgbClr val="000000"/>
              </a:solidFill>
              <a:latin typeface="Arial"/>
              <a:ea typeface="Arial"/>
              <a:cs typeface="Arial"/>
              <a:sym typeface="Arial"/>
            </a:endParaRPr>
          </a:p>
        </p:txBody>
      </p:sp>
      <p:sp>
        <p:nvSpPr>
          <p:cNvPr id="201" name="Google Shape;201;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Sardinia</a:t>
            </a:r>
            <a:endParaRPr sz="4800" b="0" i="0" u="none" strike="noStrike" cap="none">
              <a:solidFill>
                <a:srgbClr val="3F3F3F"/>
              </a:solidFill>
              <a:latin typeface="Calibri"/>
              <a:ea typeface="Calibri"/>
              <a:cs typeface="Calibri"/>
              <a:sym typeface="Calibri"/>
            </a:endParaRPr>
          </a:p>
        </p:txBody>
      </p:sp>
      <p:sp>
        <p:nvSpPr>
          <p:cNvPr id="202" name="Google Shape;202;p35"/>
          <p:cNvSpPr txBox="1"/>
          <p:nvPr/>
        </p:nvSpPr>
        <p:spPr>
          <a:xfrm>
            <a:off x="4701925" y="6292800"/>
            <a:ext cx="4214700" cy="47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solidFill>
                  <a:schemeClr val="dk1"/>
                </a:solidFill>
              </a:rPr>
              <a:t>By O H 237 - Own work, CC BY-SA 4.0, https://commons.wikimedia.org/w/index.php?curid=38364150</a:t>
            </a:r>
            <a:endParaRPr/>
          </a:p>
        </p:txBody>
      </p:sp>
      <p:pic>
        <p:nvPicPr>
          <p:cNvPr id="203" name="Google Shape;203;p35"/>
          <p:cNvPicPr preferRelativeResize="0"/>
          <p:nvPr/>
        </p:nvPicPr>
        <p:blipFill rotWithShape="1">
          <a:blip r:embed="rId3">
            <a:alphaModFix/>
          </a:blip>
          <a:srcRect l="1108" t="10483" r="3334" b="9790"/>
          <a:stretch/>
        </p:blipFill>
        <p:spPr>
          <a:xfrm>
            <a:off x="1071925" y="2285200"/>
            <a:ext cx="6844699" cy="3483826"/>
          </a:xfrm>
          <a:prstGeom prst="rect">
            <a:avLst/>
          </a:prstGeom>
          <a:noFill/>
          <a:ln>
            <a:noFill/>
          </a:ln>
        </p:spPr>
      </p:pic>
      <p:sp>
        <p:nvSpPr>
          <p:cNvPr id="204" name="Google Shape;204;p35"/>
          <p:cNvSpPr/>
          <p:nvPr/>
        </p:nvSpPr>
        <p:spPr>
          <a:xfrm>
            <a:off x="3374175" y="3746925"/>
            <a:ext cx="414300" cy="548100"/>
          </a:xfrm>
          <a:prstGeom prst="roundRect">
            <a:avLst>
              <a:gd name="adj" fmla="val 16667"/>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1"/>
          <p:cNvSpPr txBox="1">
            <a:spLocks noGrp="1"/>
          </p:cNvSpPr>
          <p:nvPr>
            <p:ph type="title"/>
          </p:nvPr>
        </p:nvSpPr>
        <p:spPr>
          <a:xfrm>
            <a:off x="602672" y="619876"/>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Content</a:t>
            </a:r>
            <a:endParaRPr sz="4400" b="0" i="0" u="none" strike="noStrike" cap="none">
              <a:solidFill>
                <a:schemeClr val="dk2"/>
              </a:solidFill>
              <a:latin typeface="Arial"/>
              <a:ea typeface="Arial"/>
              <a:cs typeface="Arial"/>
              <a:sym typeface="Arial"/>
            </a:endParaRPr>
          </a:p>
        </p:txBody>
      </p:sp>
      <p:sp>
        <p:nvSpPr>
          <p:cNvPr id="505" name="Google Shape;505;p71"/>
          <p:cNvSpPr txBox="1">
            <a:spLocks noGrp="1"/>
          </p:cNvSpPr>
          <p:nvPr>
            <p:ph type="body" idx="1"/>
          </p:nvPr>
        </p:nvSpPr>
        <p:spPr>
          <a:xfrm>
            <a:off x="457200" y="1762876"/>
            <a:ext cx="8229600" cy="4180723"/>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6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Introduction to Sardinia</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Changes in land use and demography </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Pasture types</a:t>
            </a:r>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Case-study: Abandonment of the hilly-montane sheep pastures and wooded pastures</a:t>
            </a:r>
            <a:endParaRPr/>
          </a:p>
          <a:p>
            <a:pPr marL="457200" marR="0" lvl="0" indent="-431800" algn="l" rtl="0">
              <a:lnSpc>
                <a:spcPct val="100000"/>
              </a:lnSpc>
              <a:spcBef>
                <a:spcPts val="1200"/>
              </a:spcBef>
              <a:spcAft>
                <a:spcPts val="600"/>
              </a:spcAft>
              <a:buClr>
                <a:schemeClr val="dk1"/>
              </a:buClr>
              <a:buSzPts val="3200"/>
              <a:buFont typeface="Courier New"/>
              <a:buChar char="o"/>
            </a:pPr>
            <a:r>
              <a:rPr lang="en-US" sz="2800" b="1" i="0" u="none" strike="noStrike" cap="none">
                <a:solidFill>
                  <a:schemeClr val="dk1"/>
                </a:solidFill>
                <a:latin typeface="Arial"/>
                <a:ea typeface="Arial"/>
                <a:cs typeface="Arial"/>
                <a:sym typeface="Arial"/>
              </a:rPr>
              <a:t>Management, Conservation and Restoration</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2"/>
          <p:cNvSpPr txBox="1"/>
          <p:nvPr/>
        </p:nvSpPr>
        <p:spPr>
          <a:xfrm>
            <a:off x="165244" y="1017950"/>
            <a:ext cx="8651875" cy="461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3200" b="0" i="0" u="none" strike="noStrike" cap="none">
                <a:solidFill>
                  <a:schemeClr val="dk1"/>
                </a:solidFill>
                <a:latin typeface="Arial"/>
                <a:ea typeface="Arial"/>
                <a:cs typeface="Arial"/>
                <a:sym typeface="Arial"/>
              </a:rPr>
              <a:t>Management, conservation and restoration</a:t>
            </a:r>
            <a:endParaRPr sz="1800" b="0" i="0" u="none" strike="noStrike" cap="none">
              <a:solidFill>
                <a:srgbClr val="000000"/>
              </a:solidFill>
              <a:latin typeface="Arial"/>
              <a:ea typeface="Arial"/>
              <a:cs typeface="Arial"/>
              <a:sym typeface="Arial"/>
            </a:endParaRPr>
          </a:p>
        </p:txBody>
      </p:sp>
      <p:sp>
        <p:nvSpPr>
          <p:cNvPr id="511" name="Google Shape;511;p72"/>
          <p:cNvSpPr txBox="1"/>
          <p:nvPr/>
        </p:nvSpPr>
        <p:spPr>
          <a:xfrm>
            <a:off x="395287" y="2568717"/>
            <a:ext cx="3744912" cy="2747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4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Habitats, landscape</a:t>
            </a:r>
            <a:endParaRPr sz="1400" b="0" i="0" u="none" strike="noStrike" cap="none">
              <a:solidFill>
                <a:srgbClr val="000000"/>
              </a:solidFill>
              <a:latin typeface="Arial"/>
              <a:ea typeface="Arial"/>
              <a:cs typeface="Arial"/>
              <a:sym typeface="Arial"/>
            </a:endParaRPr>
          </a:p>
          <a:p>
            <a:pPr marL="342900" marR="0" lvl="0" indent="-342900" algn="l" rtl="0">
              <a:lnSpc>
                <a:spcPct val="4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Species</a:t>
            </a:r>
            <a:endParaRPr sz="1400" b="0" i="0" u="none" strike="noStrike" cap="none">
              <a:solidFill>
                <a:srgbClr val="000000"/>
              </a:solidFill>
              <a:latin typeface="Arial"/>
              <a:ea typeface="Arial"/>
              <a:cs typeface="Arial"/>
              <a:sym typeface="Arial"/>
            </a:endParaRPr>
          </a:p>
        </p:txBody>
      </p:sp>
      <p:cxnSp>
        <p:nvCxnSpPr>
          <p:cNvPr id="512" name="Google Shape;512;p72"/>
          <p:cNvCxnSpPr/>
          <p:nvPr/>
        </p:nvCxnSpPr>
        <p:spPr>
          <a:xfrm rot="10800000" flipH="1">
            <a:off x="3635375" y="2568717"/>
            <a:ext cx="1223962" cy="719137"/>
          </a:xfrm>
          <a:prstGeom prst="straightConnector1">
            <a:avLst/>
          </a:prstGeom>
          <a:noFill/>
          <a:ln w="19050" cap="flat" cmpd="sng">
            <a:solidFill>
              <a:schemeClr val="dk1"/>
            </a:solidFill>
            <a:prstDash val="solid"/>
            <a:miter lim="800000"/>
            <a:headEnd type="none" w="sm" len="sm"/>
            <a:tailEnd type="stealth" w="med" len="med"/>
          </a:ln>
        </p:spPr>
      </p:cxnSp>
      <p:cxnSp>
        <p:nvCxnSpPr>
          <p:cNvPr id="513" name="Google Shape;513;p72"/>
          <p:cNvCxnSpPr/>
          <p:nvPr/>
        </p:nvCxnSpPr>
        <p:spPr>
          <a:xfrm>
            <a:off x="3635375" y="3440255"/>
            <a:ext cx="1223962" cy="712787"/>
          </a:xfrm>
          <a:prstGeom prst="straightConnector1">
            <a:avLst/>
          </a:prstGeom>
          <a:noFill/>
          <a:ln w="19050" cap="flat" cmpd="sng">
            <a:solidFill>
              <a:schemeClr val="dk1"/>
            </a:solidFill>
            <a:prstDash val="solid"/>
            <a:miter lim="800000"/>
            <a:headEnd type="none" w="sm" len="sm"/>
            <a:tailEnd type="stealth" w="med" len="med"/>
          </a:ln>
        </p:spPr>
      </p:cxnSp>
      <p:cxnSp>
        <p:nvCxnSpPr>
          <p:cNvPr id="514" name="Google Shape;514;p72"/>
          <p:cNvCxnSpPr/>
          <p:nvPr/>
        </p:nvCxnSpPr>
        <p:spPr>
          <a:xfrm>
            <a:off x="2195512" y="5088080"/>
            <a:ext cx="2663825" cy="0"/>
          </a:xfrm>
          <a:prstGeom prst="straightConnector1">
            <a:avLst/>
          </a:prstGeom>
          <a:noFill/>
          <a:ln w="19050" cap="flat" cmpd="sng">
            <a:solidFill>
              <a:schemeClr val="dk1"/>
            </a:solidFill>
            <a:prstDash val="solid"/>
            <a:miter lim="800000"/>
            <a:headEnd type="none" w="sm" len="sm"/>
            <a:tailEnd type="stealth" w="med" len="med"/>
          </a:ln>
        </p:spPr>
      </p:cxnSp>
      <p:sp>
        <p:nvSpPr>
          <p:cNvPr id="515" name="Google Shape;515;p72"/>
          <p:cNvSpPr txBox="1"/>
          <p:nvPr/>
        </p:nvSpPr>
        <p:spPr>
          <a:xfrm>
            <a:off x="5003800" y="2136917"/>
            <a:ext cx="3240087" cy="830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Secondary succession routes</a:t>
            </a:r>
            <a:endParaRPr sz="1400" b="0" i="0" u="none" strike="noStrike" cap="none">
              <a:solidFill>
                <a:srgbClr val="000000"/>
              </a:solidFill>
              <a:latin typeface="Arial"/>
              <a:ea typeface="Arial"/>
              <a:cs typeface="Arial"/>
              <a:sym typeface="Arial"/>
            </a:endParaRPr>
          </a:p>
        </p:txBody>
      </p:sp>
      <p:sp>
        <p:nvSpPr>
          <p:cNvPr id="516" name="Google Shape;516;p72"/>
          <p:cNvSpPr txBox="1"/>
          <p:nvPr/>
        </p:nvSpPr>
        <p:spPr>
          <a:xfrm>
            <a:off x="5003800" y="3721242"/>
            <a:ext cx="3240087" cy="830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Acting on socio-ecological systems</a:t>
            </a:r>
            <a:endParaRPr sz="1400" b="0" i="0" u="none" strike="noStrike" cap="none">
              <a:solidFill>
                <a:srgbClr val="000000"/>
              </a:solidFill>
              <a:latin typeface="Arial"/>
              <a:ea typeface="Arial"/>
              <a:cs typeface="Arial"/>
              <a:sym typeface="Arial"/>
            </a:endParaRPr>
          </a:p>
        </p:txBody>
      </p:sp>
      <p:sp>
        <p:nvSpPr>
          <p:cNvPr id="517" name="Google Shape;517;p72"/>
          <p:cNvSpPr txBox="1"/>
          <p:nvPr/>
        </p:nvSpPr>
        <p:spPr>
          <a:xfrm>
            <a:off x="5003800" y="4689617"/>
            <a:ext cx="3240087" cy="831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Acting on specific needs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73" descr="MandraPudatta1"/>
          <p:cNvPicPr preferRelativeResize="0"/>
          <p:nvPr/>
        </p:nvPicPr>
        <p:blipFill rotWithShape="1">
          <a:blip r:embed="rId3">
            <a:alphaModFix/>
          </a:blip>
          <a:srcRect/>
          <a:stretch/>
        </p:blipFill>
        <p:spPr>
          <a:xfrm>
            <a:off x="3419475" y="4797425"/>
            <a:ext cx="2605087" cy="1954212"/>
          </a:xfrm>
          <a:prstGeom prst="rect">
            <a:avLst/>
          </a:prstGeom>
          <a:noFill/>
          <a:ln>
            <a:noFill/>
          </a:ln>
        </p:spPr>
      </p:pic>
      <p:pic>
        <p:nvPicPr>
          <p:cNvPr id="523" name="Google Shape;523;p73" descr="Img 189"/>
          <p:cNvPicPr preferRelativeResize="0"/>
          <p:nvPr/>
        </p:nvPicPr>
        <p:blipFill rotWithShape="1">
          <a:blip r:embed="rId4">
            <a:alphaModFix/>
          </a:blip>
          <a:srcRect/>
          <a:stretch/>
        </p:blipFill>
        <p:spPr>
          <a:xfrm>
            <a:off x="144462" y="1628775"/>
            <a:ext cx="2651125" cy="1989137"/>
          </a:xfrm>
          <a:prstGeom prst="rect">
            <a:avLst/>
          </a:prstGeom>
          <a:noFill/>
          <a:ln>
            <a:noFill/>
          </a:ln>
        </p:spPr>
      </p:pic>
      <p:pic>
        <p:nvPicPr>
          <p:cNvPr id="524" name="Google Shape;524;p73" descr="P1010438"/>
          <p:cNvPicPr preferRelativeResize="0"/>
          <p:nvPr/>
        </p:nvPicPr>
        <p:blipFill rotWithShape="1">
          <a:blip r:embed="rId5">
            <a:alphaModFix/>
          </a:blip>
          <a:srcRect l="23889" t="15262" r="12408" b="23830"/>
          <a:stretch/>
        </p:blipFill>
        <p:spPr>
          <a:xfrm>
            <a:off x="3132137" y="1628775"/>
            <a:ext cx="2651125" cy="1995487"/>
          </a:xfrm>
          <a:prstGeom prst="rect">
            <a:avLst/>
          </a:prstGeom>
          <a:noFill/>
          <a:ln>
            <a:noFill/>
          </a:ln>
        </p:spPr>
      </p:pic>
      <p:pic>
        <p:nvPicPr>
          <p:cNvPr id="525" name="Google Shape;525;p73" descr="D:\17-04-2002 2333\DSC00046.jpg"/>
          <p:cNvPicPr preferRelativeResize="0"/>
          <p:nvPr/>
        </p:nvPicPr>
        <p:blipFill rotWithShape="1">
          <a:blip r:embed="rId6">
            <a:alphaModFix/>
          </a:blip>
          <a:srcRect/>
          <a:stretch/>
        </p:blipFill>
        <p:spPr>
          <a:xfrm>
            <a:off x="6156325" y="1628775"/>
            <a:ext cx="2640012" cy="1989137"/>
          </a:xfrm>
          <a:prstGeom prst="rect">
            <a:avLst/>
          </a:prstGeom>
          <a:noFill/>
          <a:ln>
            <a:noFill/>
          </a:ln>
        </p:spPr>
      </p:pic>
      <p:sp>
        <p:nvSpPr>
          <p:cNvPr id="526" name="Google Shape;526;p73"/>
          <p:cNvSpPr txBox="1"/>
          <p:nvPr/>
        </p:nvSpPr>
        <p:spPr>
          <a:xfrm>
            <a:off x="144462" y="3716337"/>
            <a:ext cx="265112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Grazed woodland</a:t>
            </a:r>
            <a:endParaRPr sz="1400" b="0" i="0" u="none" strike="noStrike" cap="none">
              <a:solidFill>
                <a:srgbClr val="000000"/>
              </a:solidFill>
              <a:latin typeface="Arial"/>
              <a:ea typeface="Arial"/>
              <a:cs typeface="Arial"/>
              <a:sym typeface="Arial"/>
            </a:endParaRPr>
          </a:p>
        </p:txBody>
      </p:sp>
      <p:sp>
        <p:nvSpPr>
          <p:cNvPr id="527" name="Google Shape;527;p73"/>
          <p:cNvSpPr txBox="1"/>
          <p:nvPr/>
        </p:nvSpPr>
        <p:spPr>
          <a:xfrm>
            <a:off x="3132137" y="3716337"/>
            <a:ext cx="2651125"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Wooded pastureland</a:t>
            </a:r>
            <a:endParaRPr sz="1400" b="0" i="0" u="none" strike="noStrike" cap="none">
              <a:solidFill>
                <a:srgbClr val="000000"/>
              </a:solidFill>
              <a:latin typeface="Arial"/>
              <a:ea typeface="Arial"/>
              <a:cs typeface="Arial"/>
              <a:sym typeface="Arial"/>
            </a:endParaRPr>
          </a:p>
        </p:txBody>
      </p:sp>
      <p:sp>
        <p:nvSpPr>
          <p:cNvPr id="528" name="Google Shape;528;p73"/>
          <p:cNvSpPr txBox="1"/>
          <p:nvPr/>
        </p:nvSpPr>
        <p:spPr>
          <a:xfrm>
            <a:off x="6169025" y="3716337"/>
            <a:ext cx="265112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Open pastureland</a:t>
            </a:r>
            <a:endParaRPr sz="1400" b="0" i="0" u="none" strike="noStrike" cap="none">
              <a:solidFill>
                <a:srgbClr val="000000"/>
              </a:solidFill>
              <a:latin typeface="Arial"/>
              <a:ea typeface="Arial"/>
              <a:cs typeface="Arial"/>
              <a:sym typeface="Arial"/>
            </a:endParaRPr>
          </a:p>
        </p:txBody>
      </p:sp>
      <p:cxnSp>
        <p:nvCxnSpPr>
          <p:cNvPr id="529" name="Google Shape;529;p73"/>
          <p:cNvCxnSpPr/>
          <p:nvPr/>
        </p:nvCxnSpPr>
        <p:spPr>
          <a:xfrm>
            <a:off x="2700337" y="3916362"/>
            <a:ext cx="1055687" cy="0"/>
          </a:xfrm>
          <a:prstGeom prst="straightConnector1">
            <a:avLst/>
          </a:prstGeom>
          <a:noFill/>
          <a:ln w="38100" cap="flat" cmpd="sng">
            <a:solidFill>
              <a:schemeClr val="dk1"/>
            </a:solidFill>
            <a:prstDash val="solid"/>
            <a:miter lim="800000"/>
            <a:headEnd type="none" w="sm" len="sm"/>
            <a:tailEnd type="stealth" w="med" len="med"/>
          </a:ln>
        </p:spPr>
      </p:cxnSp>
      <p:sp>
        <p:nvSpPr>
          <p:cNvPr id="530" name="Google Shape;530;p73"/>
          <p:cNvSpPr txBox="1"/>
          <p:nvPr/>
        </p:nvSpPr>
        <p:spPr>
          <a:xfrm>
            <a:off x="144462" y="5037137"/>
            <a:ext cx="2987675" cy="1200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Reason: tree dye-off and lack of recruitment</a:t>
            </a:r>
            <a:endParaRPr sz="1400" b="0" i="0" u="none" strike="noStrike" cap="none">
              <a:solidFill>
                <a:srgbClr val="000000"/>
              </a:solidFill>
              <a:latin typeface="Arial"/>
              <a:ea typeface="Arial"/>
              <a:cs typeface="Arial"/>
              <a:sym typeface="Arial"/>
            </a:endParaRPr>
          </a:p>
        </p:txBody>
      </p:sp>
      <p:sp>
        <p:nvSpPr>
          <p:cNvPr id="531" name="Google Shape;531;p73"/>
          <p:cNvSpPr txBox="1"/>
          <p:nvPr/>
        </p:nvSpPr>
        <p:spPr>
          <a:xfrm>
            <a:off x="168275" y="827087"/>
            <a:ext cx="8651875" cy="6283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3600" b="0" i="0" u="none" strike="noStrike" cap="none">
                <a:solidFill>
                  <a:schemeClr val="dk1"/>
                </a:solidFill>
                <a:latin typeface="Arial"/>
                <a:ea typeface="Arial"/>
                <a:cs typeface="Arial"/>
                <a:sym typeface="Arial"/>
              </a:rPr>
              <a:t>Dynamic two-way process</a:t>
            </a:r>
            <a:endParaRPr sz="2000" b="0" i="0" u="none" strike="noStrike" cap="none">
              <a:solidFill>
                <a:srgbClr val="000000"/>
              </a:solidFill>
              <a:latin typeface="Arial"/>
              <a:ea typeface="Arial"/>
              <a:cs typeface="Arial"/>
              <a:sym typeface="Arial"/>
            </a:endParaRPr>
          </a:p>
        </p:txBody>
      </p:sp>
      <p:cxnSp>
        <p:nvCxnSpPr>
          <p:cNvPr id="532" name="Google Shape;532;p73"/>
          <p:cNvCxnSpPr/>
          <p:nvPr/>
        </p:nvCxnSpPr>
        <p:spPr>
          <a:xfrm>
            <a:off x="5255418" y="3943060"/>
            <a:ext cx="1055687" cy="0"/>
          </a:xfrm>
          <a:prstGeom prst="straightConnector1">
            <a:avLst/>
          </a:prstGeom>
          <a:noFill/>
          <a:ln w="38100" cap="flat" cmpd="sng">
            <a:solidFill>
              <a:schemeClr val="dk1"/>
            </a:solidFill>
            <a:prstDash val="solid"/>
            <a:miter lim="800000"/>
            <a:headEnd type="none" w="sm" len="sm"/>
            <a:tailEnd type="stealth"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74" descr="Img 189"/>
          <p:cNvPicPr preferRelativeResize="0"/>
          <p:nvPr/>
        </p:nvPicPr>
        <p:blipFill rotWithShape="1">
          <a:blip r:embed="rId3">
            <a:alphaModFix/>
          </a:blip>
          <a:srcRect/>
          <a:stretch/>
        </p:blipFill>
        <p:spPr>
          <a:xfrm>
            <a:off x="144462" y="1628775"/>
            <a:ext cx="2651125" cy="1989137"/>
          </a:xfrm>
          <a:prstGeom prst="rect">
            <a:avLst/>
          </a:prstGeom>
          <a:noFill/>
          <a:ln>
            <a:noFill/>
          </a:ln>
        </p:spPr>
      </p:pic>
      <p:pic>
        <p:nvPicPr>
          <p:cNvPr id="538" name="Google Shape;538;p74" descr="P1010438"/>
          <p:cNvPicPr preferRelativeResize="0"/>
          <p:nvPr/>
        </p:nvPicPr>
        <p:blipFill rotWithShape="1">
          <a:blip r:embed="rId4">
            <a:alphaModFix/>
          </a:blip>
          <a:srcRect l="23889" t="15262" r="12408" b="23830"/>
          <a:stretch/>
        </p:blipFill>
        <p:spPr>
          <a:xfrm>
            <a:off x="3132137" y="1628775"/>
            <a:ext cx="2651125" cy="1995487"/>
          </a:xfrm>
          <a:prstGeom prst="rect">
            <a:avLst/>
          </a:prstGeom>
          <a:noFill/>
          <a:ln>
            <a:noFill/>
          </a:ln>
        </p:spPr>
      </p:pic>
      <p:pic>
        <p:nvPicPr>
          <p:cNvPr id="539" name="Google Shape;539;p74" descr="D:\17-04-2002 2333\DSC00046.jpg"/>
          <p:cNvPicPr preferRelativeResize="0"/>
          <p:nvPr/>
        </p:nvPicPr>
        <p:blipFill rotWithShape="1">
          <a:blip r:embed="rId5">
            <a:alphaModFix/>
          </a:blip>
          <a:srcRect/>
          <a:stretch/>
        </p:blipFill>
        <p:spPr>
          <a:xfrm>
            <a:off x="6156325" y="1628775"/>
            <a:ext cx="2640012" cy="1989137"/>
          </a:xfrm>
          <a:prstGeom prst="rect">
            <a:avLst/>
          </a:prstGeom>
          <a:noFill/>
          <a:ln>
            <a:noFill/>
          </a:ln>
        </p:spPr>
      </p:pic>
      <p:sp>
        <p:nvSpPr>
          <p:cNvPr id="540" name="Google Shape;540;p74"/>
          <p:cNvSpPr txBox="1"/>
          <p:nvPr/>
        </p:nvSpPr>
        <p:spPr>
          <a:xfrm>
            <a:off x="144462" y="3716337"/>
            <a:ext cx="265112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Grazed woodland</a:t>
            </a:r>
            <a:endParaRPr sz="1400" b="0" i="0" u="none" strike="noStrike" cap="none">
              <a:solidFill>
                <a:srgbClr val="000000"/>
              </a:solidFill>
              <a:latin typeface="Arial"/>
              <a:ea typeface="Arial"/>
              <a:cs typeface="Arial"/>
              <a:sym typeface="Arial"/>
            </a:endParaRPr>
          </a:p>
        </p:txBody>
      </p:sp>
      <p:sp>
        <p:nvSpPr>
          <p:cNvPr id="541" name="Google Shape;541;p74"/>
          <p:cNvSpPr txBox="1"/>
          <p:nvPr/>
        </p:nvSpPr>
        <p:spPr>
          <a:xfrm>
            <a:off x="3132137" y="3716337"/>
            <a:ext cx="2651125"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Wooded pastureland</a:t>
            </a:r>
            <a:endParaRPr sz="1400" b="0" i="0" u="none" strike="noStrike" cap="none">
              <a:solidFill>
                <a:srgbClr val="000000"/>
              </a:solidFill>
              <a:latin typeface="Arial"/>
              <a:ea typeface="Arial"/>
              <a:cs typeface="Arial"/>
              <a:sym typeface="Arial"/>
            </a:endParaRPr>
          </a:p>
        </p:txBody>
      </p:sp>
      <p:sp>
        <p:nvSpPr>
          <p:cNvPr id="542" name="Google Shape;542;p74"/>
          <p:cNvSpPr txBox="1"/>
          <p:nvPr/>
        </p:nvSpPr>
        <p:spPr>
          <a:xfrm>
            <a:off x="6169025" y="3716337"/>
            <a:ext cx="265112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Open pastureland</a:t>
            </a:r>
            <a:endParaRPr sz="1400" b="0" i="0" u="none" strike="noStrike" cap="none">
              <a:solidFill>
                <a:srgbClr val="000000"/>
              </a:solidFill>
              <a:latin typeface="Arial"/>
              <a:ea typeface="Arial"/>
              <a:cs typeface="Arial"/>
              <a:sym typeface="Arial"/>
            </a:endParaRPr>
          </a:p>
        </p:txBody>
      </p:sp>
      <p:cxnSp>
        <p:nvCxnSpPr>
          <p:cNvPr id="543" name="Google Shape;543;p74"/>
          <p:cNvCxnSpPr/>
          <p:nvPr/>
        </p:nvCxnSpPr>
        <p:spPr>
          <a:xfrm rot="10800000">
            <a:off x="5148262" y="3933825"/>
            <a:ext cx="1079500" cy="0"/>
          </a:xfrm>
          <a:prstGeom prst="straightConnector1">
            <a:avLst/>
          </a:prstGeom>
          <a:noFill/>
          <a:ln w="38100" cap="flat" cmpd="sng">
            <a:solidFill>
              <a:schemeClr val="dk1"/>
            </a:solidFill>
            <a:prstDash val="solid"/>
            <a:miter lim="800000"/>
            <a:headEnd type="none" w="sm" len="sm"/>
            <a:tailEnd type="stealth" w="med" len="med"/>
          </a:ln>
        </p:spPr>
      </p:cxnSp>
      <p:sp>
        <p:nvSpPr>
          <p:cNvPr id="544" name="Google Shape;544;p74"/>
          <p:cNvSpPr txBox="1"/>
          <p:nvPr/>
        </p:nvSpPr>
        <p:spPr>
          <a:xfrm>
            <a:off x="144462" y="5037136"/>
            <a:ext cx="2987675" cy="12144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Reason: encroachment of trees</a:t>
            </a:r>
            <a:endParaRPr sz="1400" b="0" i="0" u="none" strike="noStrike" cap="none">
              <a:solidFill>
                <a:srgbClr val="000000"/>
              </a:solidFill>
              <a:latin typeface="Arial"/>
              <a:ea typeface="Arial"/>
              <a:cs typeface="Arial"/>
              <a:sym typeface="Arial"/>
            </a:endParaRPr>
          </a:p>
        </p:txBody>
      </p:sp>
      <p:pic>
        <p:nvPicPr>
          <p:cNvPr id="545" name="Google Shape;545;p74" descr="DSCN8092"/>
          <p:cNvPicPr preferRelativeResize="0"/>
          <p:nvPr/>
        </p:nvPicPr>
        <p:blipFill rotWithShape="1">
          <a:blip r:embed="rId6">
            <a:alphaModFix/>
          </a:blip>
          <a:srcRect/>
          <a:stretch/>
        </p:blipFill>
        <p:spPr>
          <a:xfrm>
            <a:off x="3132137" y="4624387"/>
            <a:ext cx="2698750" cy="2025650"/>
          </a:xfrm>
          <a:prstGeom prst="rect">
            <a:avLst/>
          </a:prstGeom>
          <a:noFill/>
          <a:ln>
            <a:noFill/>
          </a:ln>
        </p:spPr>
      </p:pic>
      <p:pic>
        <p:nvPicPr>
          <p:cNvPr id="546" name="Google Shape;546;p74" descr="DSCN1251"/>
          <p:cNvPicPr preferRelativeResize="0"/>
          <p:nvPr/>
        </p:nvPicPr>
        <p:blipFill rotWithShape="1">
          <a:blip r:embed="rId7">
            <a:alphaModFix/>
          </a:blip>
          <a:srcRect/>
          <a:stretch/>
        </p:blipFill>
        <p:spPr>
          <a:xfrm>
            <a:off x="6048375" y="4630737"/>
            <a:ext cx="2700337" cy="2024062"/>
          </a:xfrm>
          <a:prstGeom prst="rect">
            <a:avLst/>
          </a:prstGeom>
          <a:noFill/>
          <a:ln>
            <a:noFill/>
          </a:ln>
        </p:spPr>
      </p:pic>
      <p:sp>
        <p:nvSpPr>
          <p:cNvPr id="547" name="Google Shape;547;p74"/>
          <p:cNvSpPr txBox="1"/>
          <p:nvPr/>
        </p:nvSpPr>
        <p:spPr>
          <a:xfrm>
            <a:off x="168275" y="827088"/>
            <a:ext cx="8651875" cy="7032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0" i="0" u="none" strike="noStrike" cap="none">
                <a:solidFill>
                  <a:schemeClr val="dk1"/>
                </a:solidFill>
                <a:latin typeface="Arial"/>
                <a:ea typeface="Arial"/>
                <a:cs typeface="Arial"/>
                <a:sym typeface="Arial"/>
              </a:rPr>
              <a:t>Dynamic two-way process</a:t>
            </a:r>
            <a:endParaRPr sz="2000" b="0" i="0" u="none" strike="noStrike" cap="none">
              <a:solidFill>
                <a:srgbClr val="000000"/>
              </a:solidFill>
              <a:latin typeface="Arial"/>
              <a:ea typeface="Arial"/>
              <a:cs typeface="Arial"/>
              <a:sym typeface="Arial"/>
            </a:endParaRPr>
          </a:p>
        </p:txBody>
      </p:sp>
      <p:cxnSp>
        <p:nvCxnSpPr>
          <p:cNvPr id="548" name="Google Shape;548;p74"/>
          <p:cNvCxnSpPr/>
          <p:nvPr/>
        </p:nvCxnSpPr>
        <p:spPr>
          <a:xfrm rot="10800000">
            <a:off x="2795587" y="3926032"/>
            <a:ext cx="1079500" cy="0"/>
          </a:xfrm>
          <a:prstGeom prst="straightConnector1">
            <a:avLst/>
          </a:prstGeom>
          <a:noFill/>
          <a:ln w="38100" cap="flat" cmpd="sng">
            <a:solidFill>
              <a:schemeClr val="dk1"/>
            </a:solidFill>
            <a:prstDash val="solid"/>
            <a:miter lim="800000"/>
            <a:headEnd type="none" w="sm" len="sm"/>
            <a:tailEnd type="stealth"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75"/>
          <p:cNvPicPr preferRelativeResize="0"/>
          <p:nvPr/>
        </p:nvPicPr>
        <p:blipFill rotWithShape="1">
          <a:blip r:embed="rId3">
            <a:alphaModFix/>
          </a:blip>
          <a:srcRect/>
          <a:stretch/>
        </p:blipFill>
        <p:spPr>
          <a:xfrm>
            <a:off x="107950" y="2492375"/>
            <a:ext cx="2041525" cy="1366837"/>
          </a:xfrm>
          <a:prstGeom prst="rect">
            <a:avLst/>
          </a:prstGeom>
          <a:noFill/>
          <a:ln>
            <a:noFill/>
          </a:ln>
        </p:spPr>
      </p:pic>
      <p:pic>
        <p:nvPicPr>
          <p:cNvPr id="554" name="Google Shape;554;p75" descr="Img 189"/>
          <p:cNvPicPr preferRelativeResize="0"/>
          <p:nvPr/>
        </p:nvPicPr>
        <p:blipFill rotWithShape="1">
          <a:blip r:embed="rId4">
            <a:alphaModFix/>
          </a:blip>
          <a:srcRect/>
          <a:stretch/>
        </p:blipFill>
        <p:spPr>
          <a:xfrm>
            <a:off x="2265362" y="620712"/>
            <a:ext cx="2019300" cy="1514475"/>
          </a:xfrm>
          <a:prstGeom prst="rect">
            <a:avLst/>
          </a:prstGeom>
          <a:noFill/>
          <a:ln>
            <a:noFill/>
          </a:ln>
        </p:spPr>
      </p:pic>
      <p:pic>
        <p:nvPicPr>
          <p:cNvPr id="555" name="Google Shape;555;p75" descr="P1010438"/>
          <p:cNvPicPr preferRelativeResize="0"/>
          <p:nvPr/>
        </p:nvPicPr>
        <p:blipFill rotWithShape="1">
          <a:blip r:embed="rId5">
            <a:alphaModFix/>
          </a:blip>
          <a:srcRect l="23889" t="15262" r="12408" b="23830"/>
          <a:stretch/>
        </p:blipFill>
        <p:spPr>
          <a:xfrm>
            <a:off x="4497387" y="622300"/>
            <a:ext cx="2019300" cy="1519237"/>
          </a:xfrm>
          <a:prstGeom prst="rect">
            <a:avLst/>
          </a:prstGeom>
          <a:noFill/>
          <a:ln>
            <a:noFill/>
          </a:ln>
        </p:spPr>
      </p:pic>
      <p:pic>
        <p:nvPicPr>
          <p:cNvPr id="556" name="Google Shape;556;p75" descr="D:\17-04-2002 2333\DSC00046.jpg"/>
          <p:cNvPicPr preferRelativeResize="0"/>
          <p:nvPr/>
        </p:nvPicPr>
        <p:blipFill rotWithShape="1">
          <a:blip r:embed="rId6">
            <a:alphaModFix/>
          </a:blip>
          <a:srcRect/>
          <a:stretch/>
        </p:blipFill>
        <p:spPr>
          <a:xfrm>
            <a:off x="6786562" y="620712"/>
            <a:ext cx="2009775" cy="1514475"/>
          </a:xfrm>
          <a:prstGeom prst="rect">
            <a:avLst/>
          </a:prstGeom>
          <a:noFill/>
          <a:ln>
            <a:noFill/>
          </a:ln>
        </p:spPr>
      </p:pic>
      <p:sp>
        <p:nvSpPr>
          <p:cNvPr id="557" name="Google Shape;557;p75"/>
          <p:cNvSpPr txBox="1"/>
          <p:nvPr/>
        </p:nvSpPr>
        <p:spPr>
          <a:xfrm>
            <a:off x="2295525" y="2147887"/>
            <a:ext cx="1958975" cy="3397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Grazed woodland</a:t>
            </a:r>
            <a:endParaRPr sz="1400" b="0" i="0" u="none" strike="noStrike" cap="none">
              <a:solidFill>
                <a:srgbClr val="000000"/>
              </a:solidFill>
              <a:latin typeface="Arial"/>
              <a:ea typeface="Arial"/>
              <a:cs typeface="Arial"/>
              <a:sym typeface="Arial"/>
            </a:endParaRPr>
          </a:p>
        </p:txBody>
      </p:sp>
      <p:sp>
        <p:nvSpPr>
          <p:cNvPr id="558" name="Google Shape;558;p75"/>
          <p:cNvSpPr txBox="1"/>
          <p:nvPr/>
        </p:nvSpPr>
        <p:spPr>
          <a:xfrm>
            <a:off x="4397375" y="2147887"/>
            <a:ext cx="2219325" cy="3397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Wooded pastureland</a:t>
            </a:r>
            <a:endParaRPr sz="1400" b="0" i="0" u="none" strike="noStrike" cap="none">
              <a:solidFill>
                <a:srgbClr val="000000"/>
              </a:solidFill>
              <a:latin typeface="Arial"/>
              <a:ea typeface="Arial"/>
              <a:cs typeface="Arial"/>
              <a:sym typeface="Arial"/>
            </a:endParaRPr>
          </a:p>
        </p:txBody>
      </p:sp>
      <p:sp>
        <p:nvSpPr>
          <p:cNvPr id="559" name="Google Shape;559;p75"/>
          <p:cNvSpPr txBox="1"/>
          <p:nvPr/>
        </p:nvSpPr>
        <p:spPr>
          <a:xfrm>
            <a:off x="6786562" y="2133600"/>
            <a:ext cx="2033587" cy="3381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Open pastureland</a:t>
            </a:r>
            <a:endParaRPr sz="1400" b="0" i="0" u="none" strike="noStrike" cap="none">
              <a:solidFill>
                <a:srgbClr val="000000"/>
              </a:solidFill>
              <a:latin typeface="Arial"/>
              <a:ea typeface="Arial"/>
              <a:cs typeface="Arial"/>
              <a:sym typeface="Arial"/>
            </a:endParaRPr>
          </a:p>
        </p:txBody>
      </p:sp>
      <p:pic>
        <p:nvPicPr>
          <p:cNvPr id="560" name="Google Shape;560;p75" descr="3_63_20070307174209"/>
          <p:cNvPicPr preferRelativeResize="0"/>
          <p:nvPr/>
        </p:nvPicPr>
        <p:blipFill rotWithShape="1">
          <a:blip r:embed="rId7">
            <a:alphaModFix/>
          </a:blip>
          <a:srcRect/>
          <a:stretch/>
        </p:blipFill>
        <p:spPr>
          <a:xfrm>
            <a:off x="107950" y="5373687"/>
            <a:ext cx="2043112" cy="1362075"/>
          </a:xfrm>
          <a:prstGeom prst="rect">
            <a:avLst/>
          </a:prstGeom>
          <a:noFill/>
          <a:ln>
            <a:noFill/>
          </a:ln>
        </p:spPr>
      </p:pic>
      <p:pic>
        <p:nvPicPr>
          <p:cNvPr id="561" name="Google Shape;561;p75"/>
          <p:cNvPicPr preferRelativeResize="0"/>
          <p:nvPr/>
        </p:nvPicPr>
        <p:blipFill rotWithShape="1">
          <a:blip r:embed="rId8">
            <a:alphaModFix/>
          </a:blip>
          <a:srcRect b="4444"/>
          <a:stretch/>
        </p:blipFill>
        <p:spPr>
          <a:xfrm>
            <a:off x="79375" y="3933825"/>
            <a:ext cx="2070100" cy="1366837"/>
          </a:xfrm>
          <a:prstGeom prst="rect">
            <a:avLst/>
          </a:prstGeom>
          <a:noFill/>
          <a:ln>
            <a:noFill/>
          </a:ln>
        </p:spPr>
      </p:pic>
      <p:sp>
        <p:nvSpPr>
          <p:cNvPr id="562" name="Google Shape;562;p75"/>
          <p:cNvSpPr/>
          <p:nvPr/>
        </p:nvSpPr>
        <p:spPr>
          <a:xfrm>
            <a:off x="2324100" y="2590800"/>
            <a:ext cx="6210300" cy="876300"/>
          </a:xfrm>
          <a:custGeom>
            <a:avLst/>
            <a:gdLst/>
            <a:ahLst/>
            <a:cxnLst/>
            <a:rect l="l" t="t" r="r" b="b"/>
            <a:pathLst>
              <a:path w="6210300" h="876306" extrusionOk="0">
                <a:moveTo>
                  <a:pt x="0" y="533405"/>
                </a:moveTo>
                <a:cubicBezTo>
                  <a:pt x="1937509" y="130557"/>
                  <a:pt x="1810428" y="-51816"/>
                  <a:pt x="2971800" y="12705"/>
                </a:cubicBezTo>
                <a:cubicBezTo>
                  <a:pt x="2989228" y="13673"/>
                  <a:pt x="3005533" y="21748"/>
                  <a:pt x="3022600" y="25405"/>
                </a:cubicBezTo>
                <a:cubicBezTo>
                  <a:pt x="3147682" y="52208"/>
                  <a:pt x="3128544" y="47797"/>
                  <a:pt x="3238500" y="63505"/>
                </a:cubicBezTo>
                <a:cubicBezTo>
                  <a:pt x="3251200" y="67738"/>
                  <a:pt x="3263685" y="72683"/>
                  <a:pt x="3276600" y="76205"/>
                </a:cubicBezTo>
                <a:cubicBezTo>
                  <a:pt x="3310279" y="85390"/>
                  <a:pt x="3345082" y="90566"/>
                  <a:pt x="3378200" y="101605"/>
                </a:cubicBezTo>
                <a:cubicBezTo>
                  <a:pt x="3487518" y="138044"/>
                  <a:pt x="3428425" y="120511"/>
                  <a:pt x="3556000" y="152405"/>
                </a:cubicBezTo>
                <a:lnTo>
                  <a:pt x="3657600" y="177805"/>
                </a:lnTo>
                <a:cubicBezTo>
                  <a:pt x="3674533" y="182038"/>
                  <a:pt x="3691841" y="184985"/>
                  <a:pt x="3708400" y="190505"/>
                </a:cubicBezTo>
                <a:lnTo>
                  <a:pt x="3784600" y="215905"/>
                </a:lnTo>
                <a:cubicBezTo>
                  <a:pt x="3797300" y="220138"/>
                  <a:pt x="3809713" y="225358"/>
                  <a:pt x="3822700" y="228605"/>
                </a:cubicBezTo>
                <a:cubicBezTo>
                  <a:pt x="3856567" y="237072"/>
                  <a:pt x="3891182" y="242966"/>
                  <a:pt x="3924300" y="254005"/>
                </a:cubicBezTo>
                <a:cubicBezTo>
                  <a:pt x="3937000" y="258238"/>
                  <a:pt x="3949413" y="263458"/>
                  <a:pt x="3962400" y="266705"/>
                </a:cubicBezTo>
                <a:cubicBezTo>
                  <a:pt x="4034909" y="284832"/>
                  <a:pt x="4011514" y="272549"/>
                  <a:pt x="4076700" y="292105"/>
                </a:cubicBezTo>
                <a:cubicBezTo>
                  <a:pt x="4102345" y="299798"/>
                  <a:pt x="4127500" y="309038"/>
                  <a:pt x="4152900" y="317505"/>
                </a:cubicBezTo>
                <a:cubicBezTo>
                  <a:pt x="4165600" y="321738"/>
                  <a:pt x="4178013" y="326958"/>
                  <a:pt x="4191000" y="330205"/>
                </a:cubicBezTo>
                <a:cubicBezTo>
                  <a:pt x="4207933" y="334438"/>
                  <a:pt x="4225082" y="337889"/>
                  <a:pt x="4241800" y="342905"/>
                </a:cubicBezTo>
                <a:cubicBezTo>
                  <a:pt x="4267445" y="350598"/>
                  <a:pt x="4292025" y="361811"/>
                  <a:pt x="4318000" y="368305"/>
                </a:cubicBezTo>
                <a:cubicBezTo>
                  <a:pt x="4351867" y="376772"/>
                  <a:pt x="4386482" y="382666"/>
                  <a:pt x="4419600" y="393705"/>
                </a:cubicBezTo>
                <a:cubicBezTo>
                  <a:pt x="4558551" y="440022"/>
                  <a:pt x="4348084" y="366153"/>
                  <a:pt x="4495800" y="431805"/>
                </a:cubicBezTo>
                <a:cubicBezTo>
                  <a:pt x="4520266" y="442679"/>
                  <a:pt x="4546600" y="448738"/>
                  <a:pt x="4572000" y="457205"/>
                </a:cubicBezTo>
                <a:cubicBezTo>
                  <a:pt x="4584700" y="461438"/>
                  <a:pt x="4598961" y="462479"/>
                  <a:pt x="4610100" y="469905"/>
                </a:cubicBezTo>
                <a:cubicBezTo>
                  <a:pt x="4683319" y="518718"/>
                  <a:pt x="4612688" y="476457"/>
                  <a:pt x="4686300" y="508005"/>
                </a:cubicBezTo>
                <a:cubicBezTo>
                  <a:pt x="4703701" y="515463"/>
                  <a:pt x="4719522" y="526374"/>
                  <a:pt x="4737100" y="533405"/>
                </a:cubicBezTo>
                <a:cubicBezTo>
                  <a:pt x="4761959" y="543349"/>
                  <a:pt x="4787900" y="550338"/>
                  <a:pt x="4813300" y="558805"/>
                </a:cubicBezTo>
                <a:lnTo>
                  <a:pt x="4851400" y="571505"/>
                </a:lnTo>
                <a:cubicBezTo>
                  <a:pt x="4864100" y="575738"/>
                  <a:pt x="4876513" y="580958"/>
                  <a:pt x="4889500" y="584205"/>
                </a:cubicBezTo>
                <a:cubicBezTo>
                  <a:pt x="4906433" y="588438"/>
                  <a:pt x="4923517" y="592110"/>
                  <a:pt x="4940300" y="596905"/>
                </a:cubicBezTo>
                <a:cubicBezTo>
                  <a:pt x="4953172" y="600583"/>
                  <a:pt x="4965413" y="606358"/>
                  <a:pt x="4978400" y="609605"/>
                </a:cubicBezTo>
                <a:cubicBezTo>
                  <a:pt x="4999341" y="614840"/>
                  <a:pt x="5021075" y="616625"/>
                  <a:pt x="5041900" y="622305"/>
                </a:cubicBezTo>
                <a:cubicBezTo>
                  <a:pt x="5067731" y="629350"/>
                  <a:pt x="5092125" y="641211"/>
                  <a:pt x="5118100" y="647705"/>
                </a:cubicBezTo>
                <a:cubicBezTo>
                  <a:pt x="5276909" y="687407"/>
                  <a:pt x="5079463" y="636666"/>
                  <a:pt x="5207000" y="673105"/>
                </a:cubicBezTo>
                <a:cubicBezTo>
                  <a:pt x="5223783" y="677900"/>
                  <a:pt x="5241082" y="680789"/>
                  <a:pt x="5257800" y="685805"/>
                </a:cubicBezTo>
                <a:cubicBezTo>
                  <a:pt x="5283445" y="693498"/>
                  <a:pt x="5308025" y="704711"/>
                  <a:pt x="5334000" y="711205"/>
                </a:cubicBezTo>
                <a:cubicBezTo>
                  <a:pt x="5367867" y="719672"/>
                  <a:pt x="5402482" y="725566"/>
                  <a:pt x="5435600" y="736605"/>
                </a:cubicBezTo>
                <a:cubicBezTo>
                  <a:pt x="5665870" y="813362"/>
                  <a:pt x="5377841" y="720853"/>
                  <a:pt x="5575300" y="774705"/>
                </a:cubicBezTo>
                <a:cubicBezTo>
                  <a:pt x="5601131" y="781750"/>
                  <a:pt x="5624995" y="796319"/>
                  <a:pt x="5651500" y="800105"/>
                </a:cubicBezTo>
                <a:cubicBezTo>
                  <a:pt x="5681133" y="804338"/>
                  <a:pt x="5710873" y="807884"/>
                  <a:pt x="5740400" y="812805"/>
                </a:cubicBezTo>
                <a:cubicBezTo>
                  <a:pt x="5761692" y="816354"/>
                  <a:pt x="5782531" y="822452"/>
                  <a:pt x="5803900" y="825505"/>
                </a:cubicBezTo>
                <a:cubicBezTo>
                  <a:pt x="5841849" y="830926"/>
                  <a:pt x="5880128" y="833726"/>
                  <a:pt x="5918200" y="838205"/>
                </a:cubicBezTo>
                <a:lnTo>
                  <a:pt x="6019800" y="850905"/>
                </a:lnTo>
                <a:cubicBezTo>
                  <a:pt x="6032500" y="855138"/>
                  <a:pt x="6044648" y="861712"/>
                  <a:pt x="6057900" y="863605"/>
                </a:cubicBezTo>
                <a:cubicBezTo>
                  <a:pt x="6149483" y="876688"/>
                  <a:pt x="6155579" y="876305"/>
                  <a:pt x="6210300" y="876305"/>
                </a:cubicBezTo>
              </a:path>
            </a:pathLst>
          </a:cu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63" name="Google Shape;563;p75"/>
          <p:cNvSpPr/>
          <p:nvPr/>
        </p:nvSpPr>
        <p:spPr>
          <a:xfrm>
            <a:off x="2298700" y="4038600"/>
            <a:ext cx="6197600" cy="1143000"/>
          </a:xfrm>
          <a:custGeom>
            <a:avLst/>
            <a:gdLst/>
            <a:ahLst/>
            <a:cxnLst/>
            <a:rect l="l" t="t" r="r" b="b"/>
            <a:pathLst>
              <a:path w="6197600" h="1143000" extrusionOk="0">
                <a:moveTo>
                  <a:pt x="0" y="1117600"/>
                </a:moveTo>
                <a:cubicBezTo>
                  <a:pt x="20646" y="1121729"/>
                  <a:pt x="123451" y="1143000"/>
                  <a:pt x="139700" y="1143000"/>
                </a:cubicBezTo>
                <a:cubicBezTo>
                  <a:pt x="254078" y="1143000"/>
                  <a:pt x="368300" y="1134533"/>
                  <a:pt x="482600" y="1130300"/>
                </a:cubicBezTo>
                <a:cubicBezTo>
                  <a:pt x="508000" y="1121833"/>
                  <a:pt x="536523" y="1119752"/>
                  <a:pt x="558800" y="1104900"/>
                </a:cubicBezTo>
                <a:cubicBezTo>
                  <a:pt x="571500" y="1096433"/>
                  <a:pt x="582952" y="1085699"/>
                  <a:pt x="596900" y="1079500"/>
                </a:cubicBezTo>
                <a:cubicBezTo>
                  <a:pt x="621366" y="1068626"/>
                  <a:pt x="647700" y="1062567"/>
                  <a:pt x="673100" y="1054100"/>
                </a:cubicBezTo>
                <a:lnTo>
                  <a:pt x="787400" y="1016000"/>
                </a:lnTo>
                <a:lnTo>
                  <a:pt x="825500" y="1003300"/>
                </a:lnTo>
                <a:cubicBezTo>
                  <a:pt x="838200" y="999067"/>
                  <a:pt x="852461" y="998026"/>
                  <a:pt x="863600" y="990600"/>
                </a:cubicBezTo>
                <a:cubicBezTo>
                  <a:pt x="895183" y="969545"/>
                  <a:pt x="915670" y="953611"/>
                  <a:pt x="952500" y="939800"/>
                </a:cubicBezTo>
                <a:cubicBezTo>
                  <a:pt x="968843" y="933671"/>
                  <a:pt x="986957" y="933229"/>
                  <a:pt x="1003300" y="927100"/>
                </a:cubicBezTo>
                <a:cubicBezTo>
                  <a:pt x="1021027" y="920453"/>
                  <a:pt x="1036699" y="909158"/>
                  <a:pt x="1054100" y="901700"/>
                </a:cubicBezTo>
                <a:cubicBezTo>
                  <a:pt x="1066405" y="896427"/>
                  <a:pt x="1080226" y="894987"/>
                  <a:pt x="1092200" y="889000"/>
                </a:cubicBezTo>
                <a:cubicBezTo>
                  <a:pt x="1105852" y="882174"/>
                  <a:pt x="1116648" y="870426"/>
                  <a:pt x="1130300" y="863600"/>
                </a:cubicBezTo>
                <a:cubicBezTo>
                  <a:pt x="1142274" y="857613"/>
                  <a:pt x="1156426" y="856887"/>
                  <a:pt x="1168400" y="850900"/>
                </a:cubicBezTo>
                <a:cubicBezTo>
                  <a:pt x="1182052" y="844074"/>
                  <a:pt x="1192848" y="832326"/>
                  <a:pt x="1206500" y="825500"/>
                </a:cubicBezTo>
                <a:cubicBezTo>
                  <a:pt x="1218474" y="819513"/>
                  <a:pt x="1232626" y="818787"/>
                  <a:pt x="1244600" y="812800"/>
                </a:cubicBezTo>
                <a:cubicBezTo>
                  <a:pt x="1258252" y="805974"/>
                  <a:pt x="1269448" y="794973"/>
                  <a:pt x="1282700" y="787400"/>
                </a:cubicBezTo>
                <a:cubicBezTo>
                  <a:pt x="1299138" y="778007"/>
                  <a:pt x="1317062" y="771393"/>
                  <a:pt x="1333500" y="762000"/>
                </a:cubicBezTo>
                <a:cubicBezTo>
                  <a:pt x="1353602" y="750513"/>
                  <a:pt x="1408771" y="710182"/>
                  <a:pt x="1422400" y="698500"/>
                </a:cubicBezTo>
                <a:cubicBezTo>
                  <a:pt x="1436037" y="686811"/>
                  <a:pt x="1446323" y="671427"/>
                  <a:pt x="1460500" y="660400"/>
                </a:cubicBezTo>
                <a:cubicBezTo>
                  <a:pt x="1484597" y="641658"/>
                  <a:pt x="1511300" y="626533"/>
                  <a:pt x="1536700" y="609600"/>
                </a:cubicBezTo>
                <a:cubicBezTo>
                  <a:pt x="1549400" y="601133"/>
                  <a:pt x="1565642" y="596411"/>
                  <a:pt x="1574800" y="584200"/>
                </a:cubicBezTo>
                <a:cubicBezTo>
                  <a:pt x="1620932" y="522690"/>
                  <a:pt x="1592820" y="540093"/>
                  <a:pt x="1651000" y="520700"/>
                </a:cubicBezTo>
                <a:cubicBezTo>
                  <a:pt x="1684867" y="495300"/>
                  <a:pt x="1722666" y="474434"/>
                  <a:pt x="1752600" y="444500"/>
                </a:cubicBezTo>
                <a:cubicBezTo>
                  <a:pt x="1838266" y="358834"/>
                  <a:pt x="1794722" y="379659"/>
                  <a:pt x="1866900" y="355600"/>
                </a:cubicBezTo>
                <a:cubicBezTo>
                  <a:pt x="1879600" y="342900"/>
                  <a:pt x="1890823" y="328527"/>
                  <a:pt x="1905000" y="317500"/>
                </a:cubicBezTo>
                <a:cubicBezTo>
                  <a:pt x="1929097" y="298758"/>
                  <a:pt x="1955800" y="283633"/>
                  <a:pt x="1981200" y="266700"/>
                </a:cubicBezTo>
                <a:lnTo>
                  <a:pt x="2057400" y="215900"/>
                </a:lnTo>
                <a:lnTo>
                  <a:pt x="2095500" y="190500"/>
                </a:lnTo>
                <a:cubicBezTo>
                  <a:pt x="2108200" y="182033"/>
                  <a:pt x="2121389" y="174258"/>
                  <a:pt x="2133600" y="165100"/>
                </a:cubicBezTo>
                <a:cubicBezTo>
                  <a:pt x="2145105" y="156471"/>
                  <a:pt x="2203929" y="110885"/>
                  <a:pt x="2222500" y="101600"/>
                </a:cubicBezTo>
                <a:cubicBezTo>
                  <a:pt x="2234474" y="95613"/>
                  <a:pt x="2248295" y="94173"/>
                  <a:pt x="2260600" y="88900"/>
                </a:cubicBezTo>
                <a:cubicBezTo>
                  <a:pt x="2311485" y="67092"/>
                  <a:pt x="2301846" y="62714"/>
                  <a:pt x="2349500" y="50800"/>
                </a:cubicBezTo>
                <a:cubicBezTo>
                  <a:pt x="2370441" y="45565"/>
                  <a:pt x="2392059" y="43335"/>
                  <a:pt x="2413000" y="38100"/>
                </a:cubicBezTo>
                <a:cubicBezTo>
                  <a:pt x="2425987" y="34853"/>
                  <a:pt x="2437929" y="27795"/>
                  <a:pt x="2451100" y="25400"/>
                </a:cubicBezTo>
                <a:cubicBezTo>
                  <a:pt x="2478529" y="20413"/>
                  <a:pt x="2644810" y="2466"/>
                  <a:pt x="2667000" y="0"/>
                </a:cubicBezTo>
                <a:lnTo>
                  <a:pt x="3251200" y="12700"/>
                </a:lnTo>
                <a:cubicBezTo>
                  <a:pt x="3268641" y="13398"/>
                  <a:pt x="3284783" y="22531"/>
                  <a:pt x="3302000" y="25400"/>
                </a:cubicBezTo>
                <a:cubicBezTo>
                  <a:pt x="3335666" y="31011"/>
                  <a:pt x="3369733" y="33867"/>
                  <a:pt x="3403600" y="38100"/>
                </a:cubicBezTo>
                <a:lnTo>
                  <a:pt x="3479800" y="63500"/>
                </a:lnTo>
                <a:cubicBezTo>
                  <a:pt x="3492500" y="67733"/>
                  <a:pt x="3504913" y="72953"/>
                  <a:pt x="3517900" y="76200"/>
                </a:cubicBezTo>
                <a:lnTo>
                  <a:pt x="3568700" y="88900"/>
                </a:lnTo>
                <a:cubicBezTo>
                  <a:pt x="3581400" y="97367"/>
                  <a:pt x="3592852" y="108101"/>
                  <a:pt x="3606800" y="114300"/>
                </a:cubicBezTo>
                <a:cubicBezTo>
                  <a:pt x="3631266" y="125174"/>
                  <a:pt x="3657600" y="131233"/>
                  <a:pt x="3683000" y="139700"/>
                </a:cubicBezTo>
                <a:cubicBezTo>
                  <a:pt x="3695700" y="143933"/>
                  <a:pt x="3709126" y="146413"/>
                  <a:pt x="3721100" y="152400"/>
                </a:cubicBezTo>
                <a:cubicBezTo>
                  <a:pt x="3738033" y="160867"/>
                  <a:pt x="3755462" y="168407"/>
                  <a:pt x="3771900" y="177800"/>
                </a:cubicBezTo>
                <a:cubicBezTo>
                  <a:pt x="3785152" y="185373"/>
                  <a:pt x="3796348" y="196374"/>
                  <a:pt x="3810000" y="203200"/>
                </a:cubicBezTo>
                <a:cubicBezTo>
                  <a:pt x="3821974" y="209187"/>
                  <a:pt x="3836126" y="209913"/>
                  <a:pt x="3848100" y="215900"/>
                </a:cubicBezTo>
                <a:cubicBezTo>
                  <a:pt x="3861752" y="222726"/>
                  <a:pt x="3872171" y="235287"/>
                  <a:pt x="3886200" y="241300"/>
                </a:cubicBezTo>
                <a:cubicBezTo>
                  <a:pt x="3943167" y="265715"/>
                  <a:pt x="3925672" y="241986"/>
                  <a:pt x="3975100" y="266700"/>
                </a:cubicBezTo>
                <a:cubicBezTo>
                  <a:pt x="3988752" y="273526"/>
                  <a:pt x="3999252" y="285901"/>
                  <a:pt x="4013200" y="292100"/>
                </a:cubicBezTo>
                <a:cubicBezTo>
                  <a:pt x="4037666" y="302974"/>
                  <a:pt x="4064000" y="309033"/>
                  <a:pt x="4089400" y="317500"/>
                </a:cubicBezTo>
                <a:cubicBezTo>
                  <a:pt x="4102100" y="321733"/>
                  <a:pt x="4116361" y="322774"/>
                  <a:pt x="4127500" y="330200"/>
                </a:cubicBezTo>
                <a:cubicBezTo>
                  <a:pt x="4218223" y="390682"/>
                  <a:pt x="4174084" y="373596"/>
                  <a:pt x="4254500" y="393700"/>
                </a:cubicBezTo>
                <a:cubicBezTo>
                  <a:pt x="4279900" y="410633"/>
                  <a:pt x="4301740" y="434847"/>
                  <a:pt x="4330700" y="444500"/>
                </a:cubicBezTo>
                <a:lnTo>
                  <a:pt x="4406900" y="469900"/>
                </a:lnTo>
                <a:cubicBezTo>
                  <a:pt x="4419600" y="474133"/>
                  <a:pt x="4433861" y="475174"/>
                  <a:pt x="4445000" y="482600"/>
                </a:cubicBezTo>
                <a:cubicBezTo>
                  <a:pt x="4457700" y="491067"/>
                  <a:pt x="4469071" y="501987"/>
                  <a:pt x="4483100" y="508000"/>
                </a:cubicBezTo>
                <a:cubicBezTo>
                  <a:pt x="4499143" y="514876"/>
                  <a:pt x="4517117" y="515905"/>
                  <a:pt x="4533900" y="520700"/>
                </a:cubicBezTo>
                <a:cubicBezTo>
                  <a:pt x="4546772" y="524378"/>
                  <a:pt x="4558932" y="530496"/>
                  <a:pt x="4572000" y="533400"/>
                </a:cubicBezTo>
                <a:cubicBezTo>
                  <a:pt x="4597137" y="538986"/>
                  <a:pt x="4623218" y="539855"/>
                  <a:pt x="4648200" y="546100"/>
                </a:cubicBezTo>
                <a:cubicBezTo>
                  <a:pt x="4674175" y="552594"/>
                  <a:pt x="4697895" y="567714"/>
                  <a:pt x="4724400" y="571500"/>
                </a:cubicBezTo>
                <a:cubicBezTo>
                  <a:pt x="4754033" y="575733"/>
                  <a:pt x="4783773" y="579279"/>
                  <a:pt x="4813300" y="584200"/>
                </a:cubicBezTo>
                <a:cubicBezTo>
                  <a:pt x="4834592" y="587749"/>
                  <a:pt x="4855431" y="593847"/>
                  <a:pt x="4876800" y="596900"/>
                </a:cubicBezTo>
                <a:cubicBezTo>
                  <a:pt x="4914749" y="602321"/>
                  <a:pt x="4953102" y="604534"/>
                  <a:pt x="4991100" y="609600"/>
                </a:cubicBezTo>
                <a:cubicBezTo>
                  <a:pt x="5016624" y="613003"/>
                  <a:pt x="5041808" y="618658"/>
                  <a:pt x="5067300" y="622300"/>
                </a:cubicBezTo>
                <a:cubicBezTo>
                  <a:pt x="5101087" y="627127"/>
                  <a:pt x="5135147" y="629937"/>
                  <a:pt x="5168900" y="635000"/>
                </a:cubicBezTo>
                <a:cubicBezTo>
                  <a:pt x="5219831" y="642640"/>
                  <a:pt x="5269805" y="659620"/>
                  <a:pt x="5321300" y="660400"/>
                </a:cubicBezTo>
                <a:lnTo>
                  <a:pt x="6197600" y="673100"/>
                </a:lnTo>
              </a:path>
            </a:pathLst>
          </a:custGeom>
          <a:noFill/>
          <a:ln w="19050" cap="flat" cmpd="sng">
            <a:solidFill>
              <a:srgbClr val="26267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64" name="Google Shape;564;p75"/>
          <p:cNvSpPr/>
          <p:nvPr/>
        </p:nvSpPr>
        <p:spPr>
          <a:xfrm>
            <a:off x="2298700" y="5257800"/>
            <a:ext cx="5981700" cy="1320800"/>
          </a:xfrm>
          <a:custGeom>
            <a:avLst/>
            <a:gdLst/>
            <a:ahLst/>
            <a:cxnLst/>
            <a:rect l="l" t="t" r="r" b="b"/>
            <a:pathLst>
              <a:path w="5981700" h="1320978" extrusionOk="0">
                <a:moveTo>
                  <a:pt x="0" y="1320978"/>
                </a:moveTo>
                <a:cubicBezTo>
                  <a:pt x="283633" y="1316745"/>
                  <a:pt x="567412" y="1318283"/>
                  <a:pt x="850900" y="1308278"/>
                </a:cubicBezTo>
                <a:cubicBezTo>
                  <a:pt x="927521" y="1305574"/>
                  <a:pt x="1002937" y="1286908"/>
                  <a:pt x="1079500" y="1282878"/>
                </a:cubicBezTo>
                <a:lnTo>
                  <a:pt x="1320800" y="1270178"/>
                </a:lnTo>
                <a:cubicBezTo>
                  <a:pt x="1339599" y="1267492"/>
                  <a:pt x="1462405" y="1250652"/>
                  <a:pt x="1485900" y="1244778"/>
                </a:cubicBezTo>
                <a:cubicBezTo>
                  <a:pt x="1511875" y="1238284"/>
                  <a:pt x="1536125" y="1225872"/>
                  <a:pt x="1562100" y="1219378"/>
                </a:cubicBezTo>
                <a:cubicBezTo>
                  <a:pt x="1595967" y="1210911"/>
                  <a:pt x="1630582" y="1205017"/>
                  <a:pt x="1663700" y="1193978"/>
                </a:cubicBezTo>
                <a:cubicBezTo>
                  <a:pt x="1676400" y="1189745"/>
                  <a:pt x="1688928" y="1184956"/>
                  <a:pt x="1701800" y="1181278"/>
                </a:cubicBezTo>
                <a:cubicBezTo>
                  <a:pt x="1836155" y="1142891"/>
                  <a:pt x="1647716" y="1203539"/>
                  <a:pt x="1828800" y="1143178"/>
                </a:cubicBezTo>
                <a:lnTo>
                  <a:pt x="1866900" y="1130478"/>
                </a:lnTo>
                <a:cubicBezTo>
                  <a:pt x="1879600" y="1126245"/>
                  <a:pt x="1893861" y="1125204"/>
                  <a:pt x="1905000" y="1117778"/>
                </a:cubicBezTo>
                <a:cubicBezTo>
                  <a:pt x="2014189" y="1044985"/>
                  <a:pt x="1876040" y="1132258"/>
                  <a:pt x="1981200" y="1079678"/>
                </a:cubicBezTo>
                <a:cubicBezTo>
                  <a:pt x="2108745" y="1015905"/>
                  <a:pt x="1914243" y="1095674"/>
                  <a:pt x="2070100" y="1028878"/>
                </a:cubicBezTo>
                <a:cubicBezTo>
                  <a:pt x="2082405" y="1023605"/>
                  <a:pt x="2096498" y="1022679"/>
                  <a:pt x="2108200" y="1016178"/>
                </a:cubicBezTo>
                <a:cubicBezTo>
                  <a:pt x="2134885" y="1001353"/>
                  <a:pt x="2155440" y="975031"/>
                  <a:pt x="2184400" y="965378"/>
                </a:cubicBezTo>
                <a:cubicBezTo>
                  <a:pt x="2197100" y="961145"/>
                  <a:pt x="2210798" y="959179"/>
                  <a:pt x="2222500" y="952678"/>
                </a:cubicBezTo>
                <a:cubicBezTo>
                  <a:pt x="2249185" y="937853"/>
                  <a:pt x="2269740" y="911531"/>
                  <a:pt x="2298700" y="901878"/>
                </a:cubicBezTo>
                <a:cubicBezTo>
                  <a:pt x="2324100" y="893411"/>
                  <a:pt x="2352623" y="891330"/>
                  <a:pt x="2374900" y="876478"/>
                </a:cubicBezTo>
                <a:cubicBezTo>
                  <a:pt x="2387600" y="868011"/>
                  <a:pt x="2399052" y="857277"/>
                  <a:pt x="2413000" y="851078"/>
                </a:cubicBezTo>
                <a:cubicBezTo>
                  <a:pt x="2437466" y="840204"/>
                  <a:pt x="2463800" y="834145"/>
                  <a:pt x="2489200" y="825678"/>
                </a:cubicBezTo>
                <a:cubicBezTo>
                  <a:pt x="2501900" y="821445"/>
                  <a:pt x="2516161" y="820404"/>
                  <a:pt x="2527300" y="812978"/>
                </a:cubicBezTo>
                <a:cubicBezTo>
                  <a:pt x="2600519" y="764165"/>
                  <a:pt x="2529888" y="806426"/>
                  <a:pt x="2603500" y="774878"/>
                </a:cubicBezTo>
                <a:cubicBezTo>
                  <a:pt x="2620901" y="767420"/>
                  <a:pt x="2636722" y="756509"/>
                  <a:pt x="2654300" y="749478"/>
                </a:cubicBezTo>
                <a:cubicBezTo>
                  <a:pt x="2679159" y="739534"/>
                  <a:pt x="2705100" y="732545"/>
                  <a:pt x="2730500" y="724078"/>
                </a:cubicBezTo>
                <a:lnTo>
                  <a:pt x="2768600" y="711378"/>
                </a:lnTo>
                <a:cubicBezTo>
                  <a:pt x="2781300" y="707145"/>
                  <a:pt x="2793573" y="701303"/>
                  <a:pt x="2806700" y="698678"/>
                </a:cubicBezTo>
                <a:lnTo>
                  <a:pt x="2870200" y="685978"/>
                </a:lnTo>
                <a:cubicBezTo>
                  <a:pt x="2887133" y="677511"/>
                  <a:pt x="2903422" y="667609"/>
                  <a:pt x="2921000" y="660578"/>
                </a:cubicBezTo>
                <a:cubicBezTo>
                  <a:pt x="2945859" y="650634"/>
                  <a:pt x="2971800" y="643645"/>
                  <a:pt x="2997200" y="635178"/>
                </a:cubicBezTo>
                <a:lnTo>
                  <a:pt x="3035300" y="622478"/>
                </a:lnTo>
                <a:cubicBezTo>
                  <a:pt x="3048000" y="618245"/>
                  <a:pt x="3060413" y="613025"/>
                  <a:pt x="3073400" y="609778"/>
                </a:cubicBezTo>
                <a:cubicBezTo>
                  <a:pt x="3090333" y="605545"/>
                  <a:pt x="3107482" y="602094"/>
                  <a:pt x="3124200" y="597078"/>
                </a:cubicBezTo>
                <a:cubicBezTo>
                  <a:pt x="3149845" y="589385"/>
                  <a:pt x="3174146" y="576929"/>
                  <a:pt x="3200400" y="571678"/>
                </a:cubicBezTo>
                <a:cubicBezTo>
                  <a:pt x="3221567" y="567445"/>
                  <a:pt x="3243075" y="564658"/>
                  <a:pt x="3263900" y="558978"/>
                </a:cubicBezTo>
                <a:cubicBezTo>
                  <a:pt x="3289731" y="551933"/>
                  <a:pt x="3314125" y="540072"/>
                  <a:pt x="3340100" y="533578"/>
                </a:cubicBezTo>
                <a:cubicBezTo>
                  <a:pt x="3373967" y="525111"/>
                  <a:pt x="3408582" y="519217"/>
                  <a:pt x="3441700" y="508178"/>
                </a:cubicBezTo>
                <a:cubicBezTo>
                  <a:pt x="3454400" y="503945"/>
                  <a:pt x="3466813" y="498725"/>
                  <a:pt x="3479800" y="495478"/>
                </a:cubicBezTo>
                <a:cubicBezTo>
                  <a:pt x="3529322" y="483098"/>
                  <a:pt x="3582021" y="477246"/>
                  <a:pt x="3632200" y="470078"/>
                </a:cubicBezTo>
                <a:cubicBezTo>
                  <a:pt x="3717969" y="441488"/>
                  <a:pt x="3612393" y="474480"/>
                  <a:pt x="3746500" y="444678"/>
                </a:cubicBezTo>
                <a:cubicBezTo>
                  <a:pt x="3759568" y="441774"/>
                  <a:pt x="3771473" y="434603"/>
                  <a:pt x="3784600" y="431978"/>
                </a:cubicBezTo>
                <a:cubicBezTo>
                  <a:pt x="3813953" y="426107"/>
                  <a:pt x="3843867" y="423511"/>
                  <a:pt x="3873500" y="419278"/>
                </a:cubicBezTo>
                <a:cubicBezTo>
                  <a:pt x="3964851" y="388828"/>
                  <a:pt x="3850772" y="425772"/>
                  <a:pt x="3962400" y="393878"/>
                </a:cubicBezTo>
                <a:cubicBezTo>
                  <a:pt x="4036649" y="372664"/>
                  <a:pt x="3961970" y="388329"/>
                  <a:pt x="4051300" y="368478"/>
                </a:cubicBezTo>
                <a:cubicBezTo>
                  <a:pt x="4072372" y="363795"/>
                  <a:pt x="4093975" y="361458"/>
                  <a:pt x="4114800" y="355778"/>
                </a:cubicBezTo>
                <a:lnTo>
                  <a:pt x="4229100" y="317678"/>
                </a:lnTo>
                <a:cubicBezTo>
                  <a:pt x="4241800" y="313445"/>
                  <a:pt x="4253895" y="306456"/>
                  <a:pt x="4267200" y="304978"/>
                </a:cubicBezTo>
                <a:lnTo>
                  <a:pt x="4381500" y="292278"/>
                </a:lnTo>
                <a:cubicBezTo>
                  <a:pt x="4456203" y="267377"/>
                  <a:pt x="4395546" y="284829"/>
                  <a:pt x="4521200" y="266878"/>
                </a:cubicBezTo>
                <a:cubicBezTo>
                  <a:pt x="4546692" y="263236"/>
                  <a:pt x="4572263" y="259764"/>
                  <a:pt x="4597400" y="254178"/>
                </a:cubicBezTo>
                <a:cubicBezTo>
                  <a:pt x="4610468" y="251274"/>
                  <a:pt x="4622373" y="244103"/>
                  <a:pt x="4635500" y="241478"/>
                </a:cubicBezTo>
                <a:cubicBezTo>
                  <a:pt x="4664853" y="235607"/>
                  <a:pt x="4694949" y="234133"/>
                  <a:pt x="4724400" y="228778"/>
                </a:cubicBezTo>
                <a:cubicBezTo>
                  <a:pt x="4778991" y="218852"/>
                  <a:pt x="4765695" y="216980"/>
                  <a:pt x="4813300" y="203378"/>
                </a:cubicBezTo>
                <a:cubicBezTo>
                  <a:pt x="4830083" y="198583"/>
                  <a:pt x="4847317" y="195473"/>
                  <a:pt x="4864100" y="190678"/>
                </a:cubicBezTo>
                <a:cubicBezTo>
                  <a:pt x="4876972" y="187000"/>
                  <a:pt x="4889328" y="181656"/>
                  <a:pt x="4902200" y="177978"/>
                </a:cubicBezTo>
                <a:cubicBezTo>
                  <a:pt x="4918983" y="173183"/>
                  <a:pt x="4936217" y="170073"/>
                  <a:pt x="4953000" y="165278"/>
                </a:cubicBezTo>
                <a:cubicBezTo>
                  <a:pt x="4965872" y="161600"/>
                  <a:pt x="4977973" y="155203"/>
                  <a:pt x="4991100" y="152578"/>
                </a:cubicBezTo>
                <a:cubicBezTo>
                  <a:pt x="5077901" y="135218"/>
                  <a:pt x="5188538" y="132642"/>
                  <a:pt x="5270500" y="127178"/>
                </a:cubicBezTo>
                <a:cubicBezTo>
                  <a:pt x="5376156" y="91959"/>
                  <a:pt x="5207788" y="145558"/>
                  <a:pt x="5397500" y="101778"/>
                </a:cubicBezTo>
                <a:cubicBezTo>
                  <a:pt x="5423588" y="95758"/>
                  <a:pt x="5447290" y="80780"/>
                  <a:pt x="5473700" y="76378"/>
                </a:cubicBezTo>
                <a:cubicBezTo>
                  <a:pt x="5608509" y="53910"/>
                  <a:pt x="5524215" y="65513"/>
                  <a:pt x="5727700" y="50978"/>
                </a:cubicBezTo>
                <a:cubicBezTo>
                  <a:pt x="5800724" y="26637"/>
                  <a:pt x="5737954" y="45036"/>
                  <a:pt x="5854700" y="25578"/>
                </a:cubicBezTo>
                <a:cubicBezTo>
                  <a:pt x="5875992" y="22029"/>
                  <a:pt x="5897259" y="18113"/>
                  <a:pt x="5918200" y="12878"/>
                </a:cubicBezTo>
                <a:cubicBezTo>
                  <a:pt x="5979710" y="-2499"/>
                  <a:pt x="5933188" y="178"/>
                  <a:pt x="5981700" y="178"/>
                </a:cubicBez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65" name="Google Shape;565;p75"/>
          <p:cNvSpPr/>
          <p:nvPr/>
        </p:nvSpPr>
        <p:spPr>
          <a:xfrm>
            <a:off x="2149475" y="3518418"/>
            <a:ext cx="4317207"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Black Vulture (</a:t>
            </a:r>
            <a:r>
              <a:rPr lang="en-US" sz="2000" b="0" i="1" u="none" strike="noStrike" cap="none">
                <a:solidFill>
                  <a:schemeClr val="dk1"/>
                </a:solidFill>
                <a:latin typeface="Arial"/>
                <a:ea typeface="Arial"/>
                <a:cs typeface="Arial"/>
                <a:sym typeface="Arial"/>
              </a:rPr>
              <a:t>Aegypius monachus</a:t>
            </a:r>
            <a:r>
              <a:rPr lang="en-US" sz="2000" b="0" i="0" u="none" strike="noStrike" cap="none">
                <a:solidFill>
                  <a:schemeClr val="dk1"/>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566" name="Google Shape;566;p75"/>
          <p:cNvSpPr/>
          <p:nvPr/>
        </p:nvSpPr>
        <p:spPr>
          <a:xfrm>
            <a:off x="3972793" y="4497906"/>
            <a:ext cx="264390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Mediterranean orchids (</a:t>
            </a:r>
            <a:r>
              <a:rPr lang="en-US" sz="2000" b="0" i="1" u="none" strike="noStrike" cap="none">
                <a:solidFill>
                  <a:schemeClr val="dk1"/>
                </a:solidFill>
                <a:latin typeface="Arial"/>
                <a:ea typeface="Arial"/>
                <a:cs typeface="Arial"/>
                <a:sym typeface="Arial"/>
              </a:rPr>
              <a:t>Ophrys, Orchis, Serapias</a:t>
            </a:r>
            <a:r>
              <a:rPr lang="en-US" sz="2000" b="0" i="0" u="none" strike="noStrike" cap="none">
                <a:solidFill>
                  <a:schemeClr val="dk1"/>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567" name="Google Shape;567;p75"/>
          <p:cNvSpPr/>
          <p:nvPr/>
        </p:nvSpPr>
        <p:spPr>
          <a:xfrm>
            <a:off x="5008646" y="6175314"/>
            <a:ext cx="39405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The Little Bustard (</a:t>
            </a:r>
            <a:r>
              <a:rPr lang="en-US" sz="2000" b="0" i="1" u="none" strike="noStrike" cap="none">
                <a:solidFill>
                  <a:schemeClr val="dk1"/>
                </a:solidFill>
                <a:latin typeface="Arial"/>
                <a:ea typeface="Arial"/>
                <a:cs typeface="Arial"/>
                <a:sym typeface="Arial"/>
              </a:rPr>
              <a:t>Tetrax tetrax</a:t>
            </a:r>
            <a:r>
              <a:rPr lang="en-US" sz="2000" b="0" i="0" u="none" strike="noStrike" cap="none">
                <a:solidFill>
                  <a:schemeClr val="dk1"/>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568" name="Google Shape;568;p75"/>
          <p:cNvSpPr txBox="1"/>
          <p:nvPr/>
        </p:nvSpPr>
        <p:spPr>
          <a:xfrm>
            <a:off x="18256" y="868976"/>
            <a:ext cx="2192338" cy="1107996"/>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Different priority species – different needs</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pSp>
        <p:nvGrpSpPr>
          <p:cNvPr id="573" name="Google Shape;573;p76"/>
          <p:cNvGrpSpPr/>
          <p:nvPr/>
        </p:nvGrpSpPr>
        <p:grpSpPr>
          <a:xfrm>
            <a:off x="25400" y="0"/>
            <a:ext cx="9093200" cy="6858000"/>
            <a:chOff x="0" y="0"/>
            <a:chExt cx="2147483647" cy="2147483647"/>
          </a:xfrm>
        </p:grpSpPr>
        <p:pic>
          <p:nvPicPr>
            <p:cNvPr id="574" name="Google Shape;574;p76"/>
            <p:cNvPicPr preferRelativeResize="0"/>
            <p:nvPr/>
          </p:nvPicPr>
          <p:blipFill rotWithShape="1">
            <a:blip r:embed="rId3">
              <a:alphaModFix/>
            </a:blip>
            <a:srcRect/>
            <a:stretch/>
          </p:blipFill>
          <p:spPr>
            <a:xfrm>
              <a:off x="0" y="0"/>
              <a:ext cx="2147483647" cy="2147483647"/>
            </a:xfrm>
            <a:prstGeom prst="rect">
              <a:avLst/>
            </a:prstGeom>
            <a:noFill/>
            <a:ln w="12700" cap="flat" cmpd="sng">
              <a:solidFill>
                <a:schemeClr val="dk1"/>
              </a:solidFill>
              <a:prstDash val="solid"/>
              <a:miter lim="800000"/>
              <a:headEnd type="none" w="sm" len="sm"/>
              <a:tailEnd type="none" w="sm" len="sm"/>
            </a:ln>
          </p:spPr>
        </p:pic>
        <p:sp>
          <p:nvSpPr>
            <p:cNvPr id="575" name="Google Shape;575;p76"/>
            <p:cNvSpPr/>
            <p:nvPr/>
          </p:nvSpPr>
          <p:spPr>
            <a:xfrm>
              <a:off x="597635594" y="1659996697"/>
              <a:ext cx="153034147" cy="315675727"/>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76" name="Google Shape;576;p76"/>
            <p:cNvSpPr/>
            <p:nvPr/>
          </p:nvSpPr>
          <p:spPr>
            <a:xfrm>
              <a:off x="423346696" y="1457062297"/>
              <a:ext cx="123277506" cy="202934394"/>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77" name="Google Shape;577;p76"/>
            <p:cNvSpPr/>
            <p:nvPr/>
          </p:nvSpPr>
          <p:spPr>
            <a:xfrm>
              <a:off x="174520536" y="738143198"/>
              <a:ext cx="323072064" cy="315675727"/>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78" name="Google Shape;578;p76"/>
            <p:cNvSpPr/>
            <p:nvPr/>
          </p:nvSpPr>
          <p:spPr>
            <a:xfrm>
              <a:off x="12984258" y="1582351597"/>
              <a:ext cx="472000987" cy="438417296"/>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79" name="Google Shape;579;p76"/>
            <p:cNvSpPr/>
            <p:nvPr/>
          </p:nvSpPr>
          <p:spPr>
            <a:xfrm>
              <a:off x="750669743" y="1253238598"/>
              <a:ext cx="323072064" cy="315675727"/>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80" name="Google Shape;580;p76"/>
            <p:cNvSpPr/>
            <p:nvPr/>
          </p:nvSpPr>
          <p:spPr>
            <a:xfrm>
              <a:off x="1005726591" y="1750189797"/>
              <a:ext cx="374083462" cy="360772223"/>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grpSp>
        <p:nvGrpSpPr>
          <p:cNvPr id="617" name="Google Shape;617;p81"/>
          <p:cNvGrpSpPr/>
          <p:nvPr/>
        </p:nvGrpSpPr>
        <p:grpSpPr>
          <a:xfrm>
            <a:off x="1454728" y="602672"/>
            <a:ext cx="5839691" cy="6182590"/>
            <a:chOff x="-16613531" y="60025825"/>
            <a:chExt cx="345808360" cy="2087457372"/>
          </a:xfrm>
        </p:grpSpPr>
        <p:pic>
          <p:nvPicPr>
            <p:cNvPr id="618" name="Google Shape;618;p81"/>
            <p:cNvPicPr preferRelativeResize="0"/>
            <p:nvPr/>
          </p:nvPicPr>
          <p:blipFill rotWithShape="1">
            <a:blip r:embed="rId3">
              <a:alphaModFix/>
            </a:blip>
            <a:srcRect t="12433"/>
            <a:stretch/>
          </p:blipFill>
          <p:spPr>
            <a:xfrm>
              <a:off x="-16613531" y="84584025"/>
              <a:ext cx="330557704" cy="2062899172"/>
            </a:xfrm>
            <a:prstGeom prst="rect">
              <a:avLst/>
            </a:prstGeom>
            <a:noFill/>
            <a:ln>
              <a:noFill/>
            </a:ln>
          </p:spPr>
        </p:pic>
        <p:pic>
          <p:nvPicPr>
            <p:cNvPr id="619" name="Google Shape;619;p81"/>
            <p:cNvPicPr preferRelativeResize="0"/>
            <p:nvPr/>
          </p:nvPicPr>
          <p:blipFill rotWithShape="1">
            <a:blip r:embed="rId4">
              <a:alphaModFix/>
            </a:blip>
            <a:srcRect t="12504"/>
            <a:stretch/>
          </p:blipFill>
          <p:spPr>
            <a:xfrm>
              <a:off x="196321950" y="60025825"/>
              <a:ext cx="132872879" cy="521797011"/>
            </a:xfrm>
            <a:prstGeom prst="rect">
              <a:avLst/>
            </a:prstGeom>
            <a:noFill/>
            <a:ln>
              <a:noFill/>
            </a:ln>
          </p:spPr>
        </p:pic>
      </p:grpSp>
      <p:sp>
        <p:nvSpPr>
          <p:cNvPr id="620" name="Google Shape;620;p81"/>
          <p:cNvSpPr txBox="1"/>
          <p:nvPr/>
        </p:nvSpPr>
        <p:spPr>
          <a:xfrm>
            <a:off x="6837219" y="675408"/>
            <a:ext cx="1911926"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HNV farmland on UAA by provinces</a:t>
            </a:r>
            <a:endParaRPr sz="2000" b="0" i="0" u="none" strike="noStrike" cap="none">
              <a:solidFill>
                <a:srgbClr val="000000"/>
              </a:solidFill>
              <a:latin typeface="Arial"/>
              <a:ea typeface="Arial"/>
              <a:cs typeface="Arial"/>
              <a:sym typeface="Arial"/>
            </a:endParaRPr>
          </a:p>
        </p:txBody>
      </p:sp>
      <p:sp>
        <p:nvSpPr>
          <p:cNvPr id="621" name="Google Shape;621;p81"/>
          <p:cNvSpPr/>
          <p:nvPr/>
        </p:nvSpPr>
        <p:spPr>
          <a:xfrm>
            <a:off x="364268" y="6288475"/>
            <a:ext cx="166584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Trisorio et al. 2012</a:t>
            </a:r>
            <a:endParaRPr/>
          </a:p>
        </p:txBody>
      </p:sp>
    </p:spTree>
    <p:extLst>
      <p:ext uri="{BB962C8B-B14F-4D97-AF65-F5344CB8AC3E}">
        <p14:creationId xmlns:p14="http://schemas.microsoft.com/office/powerpoint/2010/main" val="1462449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7"/>
          <p:cNvSpPr txBox="1">
            <a:spLocks noGrp="1"/>
          </p:cNvSpPr>
          <p:nvPr>
            <p:ph type="title"/>
          </p:nvPr>
        </p:nvSpPr>
        <p:spPr>
          <a:xfrm>
            <a:off x="685800" y="683169"/>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600" b="0" i="0" u="none" strike="noStrike" cap="none">
                <a:solidFill>
                  <a:schemeClr val="dk2"/>
                </a:solidFill>
                <a:latin typeface="Arial"/>
                <a:ea typeface="Arial"/>
                <a:cs typeface="Arial"/>
                <a:sym typeface="Arial"/>
              </a:rPr>
              <a:t>The Impact of Land Abandonment in the Mediterranean Basin</a:t>
            </a:r>
            <a:endParaRPr sz="3600" b="0" i="0" u="none" strike="noStrike" cap="none">
              <a:solidFill>
                <a:schemeClr val="dk2"/>
              </a:solidFill>
              <a:latin typeface="Arial"/>
              <a:ea typeface="Arial"/>
              <a:cs typeface="Arial"/>
              <a:sym typeface="Arial"/>
            </a:endParaRPr>
          </a:p>
        </p:txBody>
      </p:sp>
      <p:sp>
        <p:nvSpPr>
          <p:cNvPr id="586" name="Google Shape;586;p77"/>
          <p:cNvSpPr txBox="1">
            <a:spLocks noGrp="1"/>
          </p:cNvSpPr>
          <p:nvPr>
            <p:ph type="body" idx="1"/>
          </p:nvPr>
        </p:nvSpPr>
        <p:spPr>
          <a:xfrm>
            <a:off x="685800" y="1943675"/>
            <a:ext cx="8115000" cy="4114800"/>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64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Meta-Analysis (154 cases from 51 studies)</a:t>
            </a:r>
            <a:endParaRPr sz="2400" b="1" i="0" u="none" strike="noStrike" cap="none">
              <a:solidFill>
                <a:schemeClr val="dk1"/>
              </a:solidFill>
              <a:latin typeface="Arial"/>
              <a:ea typeface="Arial"/>
              <a:cs typeface="Arial"/>
              <a:sym typeface="Arial"/>
            </a:endParaRPr>
          </a:p>
          <a:p>
            <a:pPr marL="457200" marR="0" lvl="0" indent="-431800" algn="l" rtl="0">
              <a:lnSpc>
                <a:spcPct val="100000"/>
              </a:lnSpc>
              <a:spcBef>
                <a:spcPts val="64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Abandonment slightly increased plant and animal species richness and abundance overall bu</a:t>
            </a:r>
            <a:r>
              <a:rPr lang="en-US" sz="2400"/>
              <a:t>t...</a:t>
            </a:r>
            <a:endParaRPr/>
          </a:p>
          <a:p>
            <a:pPr marL="457200" marR="0" lvl="0" indent="-431800" algn="l" rtl="0">
              <a:lnSpc>
                <a:spcPct val="100000"/>
              </a:lnSpc>
              <a:spcBef>
                <a:spcPts val="64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results </a:t>
            </a:r>
            <a:r>
              <a:rPr lang="en-US" sz="2400"/>
              <a:t>vary </a:t>
            </a:r>
            <a:r>
              <a:rPr lang="en-US" sz="2400" b="0" i="0" u="none" strike="noStrike" cap="none">
                <a:solidFill>
                  <a:schemeClr val="dk1"/>
                </a:solidFill>
                <a:latin typeface="Arial"/>
                <a:ea typeface="Arial"/>
                <a:cs typeface="Arial"/>
                <a:sym typeface="Arial"/>
              </a:rPr>
              <a:t>between taxa, spatial-temporal scales, land uses, landforms, and climate. </a:t>
            </a:r>
            <a:endParaRPr sz="2400" b="0" i="0" u="none" strike="noStrike" cap="none">
              <a:solidFill>
                <a:schemeClr val="dk1"/>
              </a:solidFill>
              <a:latin typeface="Arial"/>
              <a:ea typeface="Arial"/>
              <a:cs typeface="Arial"/>
              <a:sym typeface="Arial"/>
            </a:endParaRPr>
          </a:p>
          <a:p>
            <a:pPr marL="457200" marR="0" lvl="0" indent="-431800" algn="l" rtl="0">
              <a:lnSpc>
                <a:spcPct val="100000"/>
              </a:lnSpc>
              <a:spcBef>
                <a:spcPts val="640"/>
              </a:spcBef>
              <a:spcAft>
                <a:spcPts val="0"/>
              </a:spcAft>
              <a:buClr>
                <a:schemeClr val="dk1"/>
              </a:buClr>
              <a:buSzPts val="3200"/>
              <a:buFont typeface="Arial"/>
              <a:buChar char="•"/>
            </a:pPr>
            <a:r>
              <a:rPr lang="en-US" sz="2400" b="0" i="0" u="none" strike="noStrike" cap="none">
                <a:solidFill>
                  <a:schemeClr val="dk1"/>
                </a:solidFill>
                <a:latin typeface="Arial"/>
                <a:ea typeface="Arial"/>
                <a:cs typeface="Arial"/>
                <a:sym typeface="Arial"/>
              </a:rPr>
              <a:t>There is no “one-size-fits-all” conservation approach; conservation policies should strive to increase awareness of the heterogeneity and the potential trade-offs after abandonment. </a:t>
            </a:r>
            <a:endParaRPr sz="2400" b="0" i="0" u="none" strike="noStrike" cap="none">
              <a:solidFill>
                <a:schemeClr val="dk1"/>
              </a:solidFill>
              <a:latin typeface="Arial"/>
              <a:ea typeface="Arial"/>
              <a:cs typeface="Arial"/>
              <a:sym typeface="Arial"/>
            </a:endParaRPr>
          </a:p>
        </p:txBody>
      </p:sp>
      <p:sp>
        <p:nvSpPr>
          <p:cNvPr id="587" name="Google Shape;587;p77"/>
          <p:cNvSpPr/>
          <p:nvPr/>
        </p:nvSpPr>
        <p:spPr>
          <a:xfrm>
            <a:off x="961316" y="6389690"/>
            <a:ext cx="74061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Plieninger, T. et al. (2014) PLOS; https://doi.org/10.1371/journal.pone.0098355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p:nvPr/>
        </p:nvSpPr>
        <p:spPr>
          <a:xfrm>
            <a:off x="4518316" y="549629"/>
            <a:ext cx="4392612" cy="41544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Surface: 24,090 Km</a:t>
            </a:r>
            <a:r>
              <a:rPr lang="en-US" sz="2400" b="0" i="0" u="none" strike="noStrike" cap="none" baseline="30000">
                <a:solidFill>
                  <a:schemeClr val="dk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Inhabitants: 1,672,422 (2008)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Density: 69.4 people/Km</a:t>
            </a:r>
            <a:r>
              <a:rPr lang="en-US" sz="2400" b="0" i="0" u="none" strike="noStrike" cap="none" baseline="30000">
                <a:solidFill>
                  <a:schemeClr val="dk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Sheep: ~5,000,000 (1990)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Highest mountain: Gennargentu (1832 m asl)</a:t>
            </a:r>
            <a:endParaRPr sz="1400" b="0" i="0" u="none" strike="noStrike" cap="none">
              <a:solidFill>
                <a:srgbClr val="000000"/>
              </a:solidFill>
              <a:latin typeface="Arial"/>
              <a:ea typeface="Arial"/>
              <a:cs typeface="Arial"/>
              <a:sym typeface="Arial"/>
            </a:endParaRPr>
          </a:p>
        </p:txBody>
      </p:sp>
      <p:pic>
        <p:nvPicPr>
          <p:cNvPr id="210" name="Google Shape;210;p36"/>
          <p:cNvPicPr preferRelativeResize="0"/>
          <p:nvPr/>
        </p:nvPicPr>
        <p:blipFill rotWithShape="1">
          <a:blip r:embed="rId3">
            <a:alphaModFix/>
          </a:blip>
          <a:srcRect/>
          <a:stretch/>
        </p:blipFill>
        <p:spPr>
          <a:xfrm>
            <a:off x="71025" y="612550"/>
            <a:ext cx="3722492" cy="5467176"/>
          </a:xfrm>
          <a:prstGeom prst="rect">
            <a:avLst/>
          </a:prstGeom>
          <a:noFill/>
          <a:ln>
            <a:noFill/>
          </a:ln>
        </p:spPr>
      </p:pic>
      <p:grpSp>
        <p:nvGrpSpPr>
          <p:cNvPr id="211" name="Google Shape;211;p36"/>
          <p:cNvGrpSpPr/>
          <p:nvPr/>
        </p:nvGrpSpPr>
        <p:grpSpPr>
          <a:xfrm>
            <a:off x="4684450" y="3691361"/>
            <a:ext cx="3865471" cy="3258106"/>
            <a:chOff x="0" y="0"/>
            <a:chExt cx="2147483647" cy="2147483646"/>
          </a:xfrm>
        </p:grpSpPr>
        <p:pic>
          <p:nvPicPr>
            <p:cNvPr id="212" name="Google Shape;212;p36" descr="600px-Altimetria_Sardegna_svg"/>
            <p:cNvPicPr preferRelativeResize="0"/>
            <p:nvPr/>
          </p:nvPicPr>
          <p:blipFill rotWithShape="1">
            <a:blip r:embed="rId4">
              <a:alphaModFix/>
            </a:blip>
            <a:srcRect t="16482"/>
            <a:stretch/>
          </p:blipFill>
          <p:spPr>
            <a:xfrm>
              <a:off x="0" y="19575309"/>
              <a:ext cx="2147483647" cy="2127908337"/>
            </a:xfrm>
            <a:prstGeom prst="rect">
              <a:avLst/>
            </a:prstGeom>
            <a:noFill/>
            <a:ln>
              <a:noFill/>
            </a:ln>
          </p:spPr>
        </p:pic>
        <p:sp>
          <p:nvSpPr>
            <p:cNvPr id="213" name="Google Shape;213;p36"/>
            <p:cNvSpPr txBox="1"/>
            <p:nvPr/>
          </p:nvSpPr>
          <p:spPr>
            <a:xfrm>
              <a:off x="1665395380" y="0"/>
              <a:ext cx="482088175" cy="156199928"/>
            </a:xfrm>
            <a:prstGeom prst="rect">
              <a:avLst/>
            </a:prstGeom>
            <a:solidFill>
              <a:schemeClr val="accen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Plains</a:t>
              </a:r>
              <a:endParaRPr sz="1400" b="0" i="0" u="none" strike="noStrike" cap="none">
                <a:solidFill>
                  <a:srgbClr val="000000"/>
                </a:solidFill>
                <a:latin typeface="Arial"/>
                <a:ea typeface="Arial"/>
                <a:cs typeface="Arial"/>
                <a:sym typeface="Arial"/>
              </a:endParaRPr>
            </a:p>
          </p:txBody>
        </p:sp>
        <p:sp>
          <p:nvSpPr>
            <p:cNvPr id="214" name="Google Shape;214;p36"/>
            <p:cNvSpPr txBox="1"/>
            <p:nvPr/>
          </p:nvSpPr>
          <p:spPr>
            <a:xfrm>
              <a:off x="87652386" y="11378772"/>
              <a:ext cx="657392891" cy="156199209"/>
            </a:xfrm>
            <a:prstGeom prst="rect">
              <a:avLst/>
            </a:prstGeom>
            <a:solidFill>
              <a:schemeClr val="accen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Mountains</a:t>
              </a:r>
              <a:endParaRPr sz="1400" b="0" i="0" u="none" strike="noStrike" cap="none">
                <a:solidFill>
                  <a:srgbClr val="000000"/>
                </a:solidFill>
                <a:latin typeface="Arial"/>
                <a:ea typeface="Arial"/>
                <a:cs typeface="Arial"/>
                <a:sym typeface="Arial"/>
              </a:endParaRPr>
            </a:p>
          </p:txBody>
        </p:sp>
        <p:sp>
          <p:nvSpPr>
            <p:cNvPr id="215" name="Google Shape;215;p36"/>
            <p:cNvSpPr txBox="1"/>
            <p:nvPr/>
          </p:nvSpPr>
          <p:spPr>
            <a:xfrm>
              <a:off x="759945741" y="1611648136"/>
              <a:ext cx="482088175" cy="156199928"/>
            </a:xfrm>
            <a:prstGeom prst="rect">
              <a:avLst/>
            </a:prstGeom>
            <a:solidFill>
              <a:schemeClr val="accen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Hills</a:t>
              </a:r>
              <a:endParaRPr sz="1400" b="0" i="0" u="none" strike="noStrike" cap="none">
                <a:solidFill>
                  <a:srgbClr val="000000"/>
                </a:solidFill>
                <a:latin typeface="Arial"/>
                <a:ea typeface="Arial"/>
                <a:cs typeface="Arial"/>
                <a:sym typeface="Arial"/>
              </a:endParaRPr>
            </a:p>
          </p:txBody>
        </p:sp>
      </p:grpSp>
      <p:sp>
        <p:nvSpPr>
          <p:cNvPr id="216" name="Google Shape;216;p36"/>
          <p:cNvSpPr txBox="1"/>
          <p:nvPr/>
        </p:nvSpPr>
        <p:spPr>
          <a:xfrm>
            <a:off x="0" y="6003525"/>
            <a:ext cx="3865500" cy="85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t>Zamonin</a:t>
            </a:r>
            <a:r>
              <a:rPr lang="en-US" sz="1000">
                <a:solidFill>
                  <a:schemeClr val="dk1"/>
                </a:solidFill>
              </a:rPr>
              <a:t> - Source: one of the following Public Domain data sources ETOPO1 (Resolution 1° = 1,8km) GLOBE (Resolution 30' = 0,9km) SRTM (Resolution 3' = 90m). Description: Topography of Sardinia, created with GMT 4.1.3. CC BY-SA 3.0. https://commons.wikimedia.org/wiki/File:Sardinia_topo.png</a:t>
            </a:r>
            <a:endParaRPr sz="1000">
              <a:solidFill>
                <a:schemeClr val="dk1"/>
              </a:solidFill>
            </a:endParaRPr>
          </a:p>
        </p:txBody>
      </p:sp>
      <p:sp>
        <p:nvSpPr>
          <p:cNvPr id="217" name="Google Shape;217;p36"/>
          <p:cNvSpPr txBox="1"/>
          <p:nvPr/>
        </p:nvSpPr>
        <p:spPr>
          <a:xfrm rot="-5400000">
            <a:off x="6345550" y="4060225"/>
            <a:ext cx="4955700" cy="46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t>Luigi Chiesa. Public domain. https://commons.wikimedia.org/wiki/File:Altimetria_Sardegna.svg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2" name="Google Shape;222;p37"/>
          <p:cNvGrpSpPr/>
          <p:nvPr/>
        </p:nvGrpSpPr>
        <p:grpSpPr>
          <a:xfrm>
            <a:off x="7" y="511300"/>
            <a:ext cx="9019424" cy="6988077"/>
            <a:chOff x="0" y="0"/>
            <a:chExt cx="2147483647" cy="2147483647"/>
          </a:xfrm>
        </p:grpSpPr>
        <p:sp>
          <p:nvSpPr>
            <p:cNvPr id="223" name="Google Shape;223;p37"/>
            <p:cNvSpPr txBox="1"/>
            <p:nvPr/>
          </p:nvSpPr>
          <p:spPr>
            <a:xfrm>
              <a:off x="296802686" y="0"/>
              <a:ext cx="1443224489" cy="1493034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4400" i="0" u="none" strike="noStrike" cap="none">
                  <a:solidFill>
                    <a:schemeClr val="dk1"/>
                  </a:solidFill>
                </a:rPr>
                <a:t>Human history</a:t>
              </a:r>
              <a:endParaRPr sz="4400" i="0" u="none" strike="noStrike" cap="none">
                <a:solidFill>
                  <a:srgbClr val="000000"/>
                </a:solidFill>
              </a:endParaRPr>
            </a:p>
          </p:txBody>
        </p:sp>
        <p:sp>
          <p:nvSpPr>
            <p:cNvPr id="224" name="Google Shape;224;p37"/>
            <p:cNvSpPr txBox="1"/>
            <p:nvPr/>
          </p:nvSpPr>
          <p:spPr>
            <a:xfrm>
              <a:off x="0" y="267989718"/>
              <a:ext cx="1264692664" cy="1879493928"/>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0"/>
                </a:spcBef>
                <a:spcAft>
                  <a:spcPts val="0"/>
                </a:spcAft>
                <a:buClr>
                  <a:srgbClr val="000000"/>
                </a:buClr>
                <a:buSzPts val="2200"/>
                <a:buFont typeface="Arial"/>
                <a:buChar char="•"/>
              </a:pPr>
              <a:r>
                <a:rPr lang="en-US" sz="2200" i="0" u="none" strike="noStrike" cap="none">
                  <a:solidFill>
                    <a:schemeClr val="dk1"/>
                  </a:solidFill>
                </a:rPr>
                <a:t>Ancient civilization of “Nuragic” people (5,000-200 B.C.</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Phoenicians (1500-235 B.C.)</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Romans (235 B.C. – 496 A.C.)</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Vandals (496–550 A.C.)</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Bizantins (550–800 A.C.)</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Independent Middle Age states (800-1410 A.C. )</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Catalans – Aragons – Spanish (1354-1720 A.C.)</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Piedimont Savoia (1720-1861 A.C.)</a:t>
              </a:r>
              <a:endParaRPr sz="2200" i="0" u="none" strike="noStrike" cap="none">
                <a:solidFill>
                  <a:srgbClr val="000000"/>
                </a:solidFill>
              </a:endParaRPr>
            </a:p>
            <a:p>
              <a:pPr marL="342900" marR="0" lvl="0" indent="-330200" algn="l" rtl="0">
                <a:lnSpc>
                  <a:spcPct val="100000"/>
                </a:lnSpc>
                <a:spcBef>
                  <a:spcPts val="1200"/>
                </a:spcBef>
                <a:spcAft>
                  <a:spcPts val="0"/>
                </a:spcAft>
                <a:buClr>
                  <a:srgbClr val="000000"/>
                </a:buClr>
                <a:buSzPts val="2200"/>
                <a:buFont typeface="Arial"/>
                <a:buChar char="•"/>
              </a:pPr>
              <a:r>
                <a:rPr lang="en-US" sz="2200" i="0" u="none" strike="noStrike" cap="none">
                  <a:solidFill>
                    <a:schemeClr val="dk1"/>
                  </a:solidFill>
                </a:rPr>
                <a:t>Italy (1861 A.C.-today)</a:t>
              </a:r>
              <a:endParaRPr sz="2200" i="0" u="none" strike="noStrike" cap="none">
                <a:solidFill>
                  <a:srgbClr val="000000"/>
                </a:solidFill>
              </a:endParaRPr>
            </a:p>
          </p:txBody>
        </p:sp>
        <p:sp>
          <p:nvSpPr>
            <p:cNvPr id="225" name="Google Shape;225;p37"/>
            <p:cNvSpPr txBox="1"/>
            <p:nvPr/>
          </p:nvSpPr>
          <p:spPr>
            <a:xfrm>
              <a:off x="1451322441" y="1058173838"/>
              <a:ext cx="696161205" cy="2991252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200" b="0" i="1" u="none" strike="noStrike" cap="none">
                  <a:solidFill>
                    <a:schemeClr val="dk1"/>
                  </a:solidFill>
                  <a:latin typeface="Arial"/>
                  <a:ea typeface="Arial"/>
                  <a:cs typeface="Arial"/>
                  <a:sym typeface="Arial"/>
                </a:rPr>
                <a:t>Arabian attacks forced people to move to interior areas</a:t>
              </a:r>
              <a:endParaRPr sz="2200" b="0" i="0" u="none" strike="noStrike" cap="none">
                <a:solidFill>
                  <a:srgbClr val="000000"/>
                </a:solidFill>
                <a:latin typeface="Arial"/>
                <a:ea typeface="Arial"/>
                <a:cs typeface="Arial"/>
                <a:sym typeface="Arial"/>
              </a:endParaRPr>
            </a:p>
          </p:txBody>
        </p:sp>
        <p:sp>
          <p:nvSpPr>
            <p:cNvPr id="226" name="Google Shape;226;p37"/>
            <p:cNvSpPr txBox="1"/>
            <p:nvPr/>
          </p:nvSpPr>
          <p:spPr>
            <a:xfrm>
              <a:off x="1451322441" y="378434738"/>
              <a:ext cx="696161205" cy="2094396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200" b="0" i="1" u="none" strike="noStrike" cap="none">
                  <a:solidFill>
                    <a:schemeClr val="dk1"/>
                  </a:solidFill>
                  <a:latin typeface="Arial"/>
                  <a:ea typeface="Arial"/>
                  <a:cs typeface="Arial"/>
                  <a:sym typeface="Arial"/>
                </a:rPr>
                <a:t>People lived mainly on the coasts</a:t>
              </a:r>
              <a:endParaRPr sz="2200" b="0" i="0" u="none" strike="noStrike" cap="none">
                <a:solidFill>
                  <a:srgbClr val="000000"/>
                </a:solidFill>
                <a:latin typeface="Arial"/>
                <a:ea typeface="Arial"/>
                <a:cs typeface="Arial"/>
                <a:sym typeface="Arial"/>
              </a:endParaRPr>
            </a:p>
          </p:txBody>
        </p:sp>
        <p:sp>
          <p:nvSpPr>
            <p:cNvPr id="227" name="Google Shape;227;p37"/>
            <p:cNvSpPr txBox="1"/>
            <p:nvPr/>
          </p:nvSpPr>
          <p:spPr>
            <a:xfrm>
              <a:off x="1451322241" y="1722878746"/>
              <a:ext cx="696161205" cy="2094396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200" b="0" i="1" u="none" strike="noStrike" cap="none">
                  <a:solidFill>
                    <a:schemeClr val="dk1"/>
                  </a:solidFill>
                  <a:latin typeface="Arial"/>
                  <a:ea typeface="Arial"/>
                  <a:cs typeface="Arial"/>
                  <a:sym typeface="Arial"/>
                </a:rPr>
                <a:t>People moved again to the coasts</a:t>
              </a:r>
              <a:endParaRPr sz="2200" b="0" i="0" u="none" strike="noStrike" cap="none">
                <a:solidFill>
                  <a:srgbClr val="000000"/>
                </a:solidFill>
                <a:latin typeface="Arial"/>
                <a:ea typeface="Arial"/>
                <a:cs typeface="Arial"/>
                <a:sym typeface="Arial"/>
              </a:endParaRPr>
            </a:p>
          </p:txBody>
        </p:sp>
        <p:sp>
          <p:nvSpPr>
            <p:cNvPr id="228" name="Google Shape;228;p37"/>
            <p:cNvSpPr/>
            <p:nvPr/>
          </p:nvSpPr>
          <p:spPr>
            <a:xfrm>
              <a:off x="1264930799" y="220852663"/>
              <a:ext cx="135489429" cy="650286540"/>
            </a:xfrm>
            <a:prstGeom prst="rightBrace">
              <a:avLst>
                <a:gd name="adj1" fmla="val 1497"/>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9" name="Google Shape;229;p37"/>
            <p:cNvSpPr/>
            <p:nvPr/>
          </p:nvSpPr>
          <p:spPr>
            <a:xfrm>
              <a:off x="1264927870" y="895154184"/>
              <a:ext cx="135494203" cy="827723334"/>
            </a:xfrm>
            <a:prstGeom prst="rightBrace">
              <a:avLst>
                <a:gd name="adj1" fmla="val 1118"/>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30" name="Google Shape;230;p37"/>
            <p:cNvSpPr/>
            <p:nvPr/>
          </p:nvSpPr>
          <p:spPr>
            <a:xfrm>
              <a:off x="1264930799" y="1746894141"/>
              <a:ext cx="135489403" cy="181359438"/>
            </a:xfrm>
            <a:prstGeom prst="rightBrace">
              <a:avLst>
                <a:gd name="adj1" fmla="val 8333"/>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p:nvPr/>
        </p:nvSpPr>
        <p:spPr>
          <a:xfrm>
            <a:off x="1187450" y="819825"/>
            <a:ext cx="6408600" cy="85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4400" i="0" u="none" strike="noStrike" cap="none">
                <a:solidFill>
                  <a:schemeClr val="dk1"/>
                </a:solidFill>
              </a:rPr>
              <a:t>Modern economy</a:t>
            </a:r>
            <a:endParaRPr sz="4400" i="0" u="none" strike="noStrike" cap="none">
              <a:solidFill>
                <a:srgbClr val="000000"/>
              </a:solidFill>
            </a:endParaRPr>
          </a:p>
        </p:txBody>
      </p:sp>
      <p:pic>
        <p:nvPicPr>
          <p:cNvPr id="236" name="Google Shape;236;p38" descr="800px-Sheep_near_lula_sardinia"/>
          <p:cNvPicPr preferRelativeResize="0"/>
          <p:nvPr/>
        </p:nvPicPr>
        <p:blipFill rotWithShape="1">
          <a:blip r:embed="rId3">
            <a:alphaModFix/>
          </a:blip>
          <a:srcRect/>
          <a:stretch/>
        </p:blipFill>
        <p:spPr>
          <a:xfrm>
            <a:off x="432594" y="2070893"/>
            <a:ext cx="4392612" cy="3046412"/>
          </a:xfrm>
          <a:prstGeom prst="rect">
            <a:avLst/>
          </a:prstGeom>
          <a:noFill/>
          <a:ln>
            <a:noFill/>
          </a:ln>
        </p:spPr>
      </p:pic>
      <p:sp>
        <p:nvSpPr>
          <p:cNvPr id="237" name="Google Shape;237;p38"/>
          <p:cNvSpPr txBox="1"/>
          <p:nvPr/>
        </p:nvSpPr>
        <p:spPr>
          <a:xfrm>
            <a:off x="5155045" y="2771919"/>
            <a:ext cx="3457575" cy="1289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Shepherding in the interior areas, tourism on the coasts</a:t>
            </a:r>
            <a:endParaRPr sz="1400" b="0" i="0" u="none" strike="noStrike" cap="none">
              <a:solidFill>
                <a:srgbClr val="000000"/>
              </a:solidFill>
              <a:latin typeface="Arial"/>
              <a:ea typeface="Arial"/>
              <a:cs typeface="Arial"/>
              <a:sym typeface="Arial"/>
            </a:endParaRPr>
          </a:p>
        </p:txBody>
      </p:sp>
      <p:sp>
        <p:nvSpPr>
          <p:cNvPr id="238" name="Google Shape;238;p38"/>
          <p:cNvSpPr txBox="1"/>
          <p:nvPr/>
        </p:nvSpPr>
        <p:spPr>
          <a:xfrm>
            <a:off x="432600" y="5239325"/>
            <a:ext cx="5121900" cy="73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chemeClr val="dk1"/>
                </a:solidFill>
              </a:rPr>
              <a:t>Sheep grazing around Lula, Nuoro. </a:t>
            </a:r>
            <a:endParaRPr sz="1200">
              <a:solidFill>
                <a:schemeClr val="dk1"/>
              </a:solidFill>
            </a:endParaRPr>
          </a:p>
          <a:p>
            <a:pPr marL="0" lvl="0" indent="0" algn="l" rtl="0">
              <a:spcBef>
                <a:spcPts val="0"/>
              </a:spcBef>
              <a:spcAft>
                <a:spcPts val="0"/>
              </a:spcAft>
              <a:buNone/>
            </a:pPr>
            <a:r>
              <a:rPr lang="en-US" sz="1200">
                <a:solidFill>
                  <a:schemeClr val="dk1"/>
                </a:solidFill>
              </a:rPr>
              <a:t>By Rafael Brix. CC-BY-SA-3.0 https://commons.wikimedia.org/wiki/File:Sheep_near_lula_sardinia.jpg </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p:nvPr/>
        </p:nvSpPr>
        <p:spPr>
          <a:xfrm>
            <a:off x="539750" y="1631800"/>
            <a:ext cx="7812900" cy="27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Estimated 2 500 vascular plant species: a floristic density of 103.5 species/1000 </a:t>
            </a:r>
            <a:r>
              <a:rPr lang="en-US" sz="2400">
                <a:solidFill>
                  <a:schemeClr val="dk1"/>
                </a:solidFill>
              </a:rPr>
              <a:t>k</a:t>
            </a:r>
            <a:r>
              <a:rPr lang="en-US" sz="2400" b="0" i="0" u="none" strike="noStrike" cap="none">
                <a:solidFill>
                  <a:schemeClr val="dk1"/>
                </a:solidFill>
                <a:latin typeface="Arial"/>
                <a:ea typeface="Arial"/>
                <a:cs typeface="Arial"/>
                <a:sym typeface="Arial"/>
              </a:rPr>
              <a:t>m</a:t>
            </a:r>
            <a:r>
              <a:rPr lang="en-US" sz="2400" b="0" i="0" u="none" strike="noStrike" cap="none" baseline="30000">
                <a:solidFill>
                  <a:schemeClr val="dk1"/>
                </a:solidFill>
                <a:latin typeface="Arial"/>
                <a:ea typeface="Arial"/>
                <a:cs typeface="Arial"/>
                <a:sym typeface="Arial"/>
              </a:rPr>
              <a:t>2</a:t>
            </a:r>
            <a:r>
              <a:rPr lang="en-US" sz="2400">
                <a:solidFill>
                  <a:schemeClr val="dk1"/>
                </a:solidFill>
              </a:rPr>
              <a:t> </a:t>
            </a:r>
            <a:r>
              <a:rPr lang="en-US" sz="2400" b="0" i="0" u="none" strike="noStrike" cap="none">
                <a:solidFill>
                  <a:schemeClr val="dk1"/>
                </a:solidFill>
                <a:latin typeface="Arial"/>
                <a:ea typeface="Arial"/>
                <a:cs typeface="Arial"/>
                <a:sym typeface="Arial"/>
              </a:rPr>
              <a:t>- higher than the average of the Mediterranean Basin (10.8 species/1000 </a:t>
            </a:r>
            <a:r>
              <a:rPr lang="en-US" sz="2400">
                <a:solidFill>
                  <a:schemeClr val="dk1"/>
                </a:solidFill>
              </a:rPr>
              <a:t>k</a:t>
            </a:r>
            <a:r>
              <a:rPr lang="en-US" sz="2400" b="0" i="0" u="none" strike="noStrike" cap="none">
                <a:solidFill>
                  <a:schemeClr val="dk1"/>
                </a:solidFill>
                <a:latin typeface="Arial"/>
                <a:ea typeface="Arial"/>
                <a:cs typeface="Arial"/>
                <a:sym typeface="Arial"/>
              </a:rPr>
              <a:t>m</a:t>
            </a:r>
            <a:r>
              <a:rPr lang="en-US" sz="2400" b="0" i="0" u="none" strike="noStrike" cap="none" baseline="30000">
                <a:solidFill>
                  <a:schemeClr val="dk1"/>
                </a:solidFill>
                <a:latin typeface="Arial"/>
                <a:ea typeface="Arial"/>
                <a:cs typeface="Arial"/>
                <a:sym typeface="Arial"/>
              </a:rPr>
              <a:t>2</a:t>
            </a:r>
            <a:r>
              <a:rPr lang="en-US" sz="2400">
                <a:solidFill>
                  <a:schemeClr val="dk1"/>
                </a:solidFill>
              </a:rPr>
              <a:t> -&gt; a </a:t>
            </a:r>
            <a:r>
              <a:rPr lang="en-US" sz="2400" b="1">
                <a:solidFill>
                  <a:schemeClr val="dk1"/>
                </a:solidFill>
              </a:rPr>
              <a:t>biodiversity hot-spot</a:t>
            </a:r>
            <a:r>
              <a:rPr lang="en-US" sz="2400">
                <a:solidFill>
                  <a:schemeClr val="dk1"/>
                </a:solidFill>
              </a:rPr>
              <a:t> (Médail &amp; Quézel 1999).</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None/>
            </a:pPr>
            <a:r>
              <a:rPr lang="en-US" sz="2400">
                <a:solidFill>
                  <a:schemeClr val="dk1"/>
                </a:solidFill>
              </a:rPr>
              <a:t>Plants: </a:t>
            </a:r>
            <a:r>
              <a:rPr lang="en-US" sz="2400" b="0" i="0" u="none" strike="noStrike" cap="none">
                <a:solidFill>
                  <a:schemeClr val="dk1"/>
                </a:solidFill>
                <a:latin typeface="Arial"/>
                <a:ea typeface="Arial"/>
                <a:cs typeface="Arial"/>
                <a:sym typeface="Arial"/>
              </a:rPr>
              <a:t>347 species </a:t>
            </a:r>
            <a:r>
              <a:rPr lang="en-US" sz="2400">
                <a:solidFill>
                  <a:schemeClr val="dk1"/>
                </a:solidFill>
              </a:rPr>
              <a:t>endemic </a:t>
            </a:r>
            <a:r>
              <a:rPr lang="en-US" sz="2400" b="0" i="0" u="none" strike="noStrike" cap="none">
                <a:solidFill>
                  <a:schemeClr val="dk1"/>
                </a:solidFill>
                <a:latin typeface="Arial"/>
                <a:ea typeface="Arial"/>
                <a:cs typeface="Arial"/>
                <a:sym typeface="Arial"/>
              </a:rPr>
              <a:t>to the island (14.4% of all plant species), of which 155 species are exclusive endemics (</a:t>
            </a:r>
            <a:r>
              <a:rPr lang="en-US" sz="2400" b="0" i="1" u="none" strike="noStrike" cap="none">
                <a:solidFill>
                  <a:schemeClr val="dk1"/>
                </a:solidFill>
                <a:latin typeface="Arial"/>
                <a:ea typeface="Arial"/>
                <a:cs typeface="Arial"/>
                <a:sym typeface="Arial"/>
              </a:rPr>
              <a:t>sensu stricto, </a:t>
            </a:r>
            <a:r>
              <a:rPr lang="en-US" sz="2400" b="0" i="0" u="none" strike="noStrike" cap="none">
                <a:solidFill>
                  <a:schemeClr val="dk1"/>
                </a:solidFill>
                <a:latin typeface="Arial"/>
                <a:ea typeface="Arial"/>
                <a:cs typeface="Arial"/>
                <a:sym typeface="Arial"/>
              </a:rPr>
              <a:t>6.2%).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chemeClr val="dk1"/>
              </a:buClr>
              <a:buSzPts val="1100"/>
              <a:buFont typeface="Arial"/>
              <a:buNone/>
            </a:pPr>
            <a:endParaRPr sz="2400">
              <a:solidFill>
                <a:schemeClr val="dk1"/>
              </a:solidFill>
            </a:endParaRPr>
          </a:p>
          <a:p>
            <a:pPr marL="0" lvl="0" indent="0" algn="l" rtl="0">
              <a:spcBef>
                <a:spcPts val="1200"/>
              </a:spcBef>
              <a:spcAft>
                <a:spcPts val="0"/>
              </a:spcAft>
              <a:buClr>
                <a:srgbClr val="000000"/>
              </a:buClr>
              <a:buSzPts val="1100"/>
              <a:buFont typeface="Arial"/>
              <a:buNone/>
            </a:pPr>
            <a:endParaRPr sz="2400">
              <a:solidFill>
                <a:schemeClr val="dk1"/>
              </a:solidFill>
            </a:endParaRPr>
          </a:p>
        </p:txBody>
      </p:sp>
      <p:sp>
        <p:nvSpPr>
          <p:cNvPr id="244" name="Google Shape;244;p39"/>
          <p:cNvSpPr txBox="1">
            <a:spLocks noGrp="1"/>
          </p:cNvSpPr>
          <p:nvPr>
            <p:ph type="title"/>
          </p:nvPr>
        </p:nvSpPr>
        <p:spPr>
          <a:xfrm>
            <a:off x="539750" y="488806"/>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Biodiversity</a:t>
            </a:r>
            <a:endParaRPr sz="4400" b="0" i="0" u="none" strike="noStrike" cap="none">
              <a:solidFill>
                <a:schemeClr val="dk2"/>
              </a:solidFill>
              <a:latin typeface="Arial"/>
              <a:ea typeface="Arial"/>
              <a:cs typeface="Arial"/>
              <a:sym typeface="Arial"/>
            </a:endParaRPr>
          </a:p>
        </p:txBody>
      </p:sp>
      <p:sp>
        <p:nvSpPr>
          <p:cNvPr id="245" name="Google Shape;245;p39"/>
          <p:cNvSpPr txBox="1"/>
          <p:nvPr/>
        </p:nvSpPr>
        <p:spPr>
          <a:xfrm>
            <a:off x="3808650" y="6274650"/>
            <a:ext cx="5335500" cy="5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By Franco Andreone. CC BY-SA 2.5. https://commons.wikimedia.org/wiki/File:Euproctus_platycephalus01.jpg </a:t>
            </a:r>
            <a:endParaRPr sz="1200"/>
          </a:p>
        </p:txBody>
      </p:sp>
      <p:pic>
        <p:nvPicPr>
          <p:cNvPr id="246" name="Google Shape;246;p39"/>
          <p:cNvPicPr preferRelativeResize="0"/>
          <p:nvPr/>
        </p:nvPicPr>
        <p:blipFill>
          <a:blip r:embed="rId3">
            <a:alphaModFix/>
          </a:blip>
          <a:stretch>
            <a:fillRect/>
          </a:stretch>
        </p:blipFill>
        <p:spPr>
          <a:xfrm>
            <a:off x="5568400" y="4466725"/>
            <a:ext cx="2968325" cy="1771675"/>
          </a:xfrm>
          <a:prstGeom prst="rect">
            <a:avLst/>
          </a:prstGeom>
          <a:noFill/>
          <a:ln>
            <a:noFill/>
          </a:ln>
        </p:spPr>
      </p:pic>
      <p:sp>
        <p:nvSpPr>
          <p:cNvPr id="247" name="Google Shape;247;p39"/>
          <p:cNvSpPr txBox="1"/>
          <p:nvPr/>
        </p:nvSpPr>
        <p:spPr>
          <a:xfrm>
            <a:off x="486400" y="4571976"/>
            <a:ext cx="4929600" cy="1577700"/>
          </a:xfrm>
          <a:prstGeom prst="rect">
            <a:avLst/>
          </a:prstGeom>
          <a:noFill/>
          <a:ln>
            <a:noFill/>
          </a:ln>
        </p:spPr>
        <p:txBody>
          <a:bodyPr spcFirstLastPara="1" wrap="square" lIns="91425" tIns="91425" rIns="91425" bIns="91425" anchor="ctr" anchorCtr="0">
            <a:noAutofit/>
          </a:bodyPr>
          <a:lstStyle/>
          <a:p>
            <a:pPr marL="0" lvl="0" indent="0" algn="l" rtl="0">
              <a:spcBef>
                <a:spcPts val="1200"/>
              </a:spcBef>
              <a:spcAft>
                <a:spcPts val="0"/>
              </a:spcAft>
              <a:buNone/>
            </a:pPr>
            <a:r>
              <a:rPr lang="en-US" sz="2400">
                <a:solidFill>
                  <a:schemeClr val="dk1"/>
                </a:solidFill>
              </a:rPr>
              <a:t>Examples of endemic animals: Sardinian brook salamander, Bedriaga's rock lizard, four endemic subspecies of birds.</a:t>
            </a:r>
            <a:endParaRPr sz="24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body" idx="1"/>
          </p:nvPr>
        </p:nvSpPr>
        <p:spPr>
          <a:xfrm>
            <a:off x="457200" y="1762876"/>
            <a:ext cx="8229600" cy="4180723"/>
          </a:xfrm>
          <a:prstGeom prst="rect">
            <a:avLst/>
          </a:prstGeom>
          <a:noFill/>
          <a:ln>
            <a:noFill/>
          </a:ln>
        </p:spPr>
        <p:txBody>
          <a:bodyPr spcFirstLastPara="1" wrap="square" lIns="91425" tIns="45700" rIns="91425" bIns="45700" anchor="t" anchorCtr="0">
            <a:noAutofit/>
          </a:bodyPr>
          <a:lstStyle/>
          <a:p>
            <a:pPr marL="457200" marR="0" lvl="0" indent="-431800" algn="l" rtl="0">
              <a:lnSpc>
                <a:spcPct val="100000"/>
              </a:lnSpc>
              <a:spcBef>
                <a:spcPts val="6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Introduction to Sardinia</a:t>
            </a:r>
            <a:endParaRPr sz="2800" b="0" i="0" u="none" strike="noStrike" cap="none">
              <a:solidFill>
                <a:schemeClr val="dk1"/>
              </a:solidFill>
              <a:latin typeface="Arial"/>
              <a:ea typeface="Arial"/>
              <a:cs typeface="Arial"/>
              <a:sym typeface="Arial"/>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1" i="0" u="none" strike="noStrike" cap="none">
                <a:solidFill>
                  <a:schemeClr val="dk1"/>
                </a:solidFill>
                <a:latin typeface="Arial"/>
                <a:ea typeface="Arial"/>
                <a:cs typeface="Arial"/>
                <a:sym typeface="Arial"/>
              </a:rPr>
              <a:t>Changes in land use and demography</a:t>
            </a:r>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Pasture types</a:t>
            </a:r>
            <a:endParaRPr/>
          </a:p>
          <a:p>
            <a:pPr marL="457200" marR="0" lvl="0" indent="-431800" algn="l" rtl="0">
              <a:lnSpc>
                <a:spcPct val="100000"/>
              </a:lnSpc>
              <a:spcBef>
                <a:spcPts val="1200"/>
              </a:spcBef>
              <a:spcAft>
                <a:spcPts val="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Case-study: Abandonment of the hilly-montane sheep pastures and wooded pastures</a:t>
            </a:r>
            <a:endParaRPr/>
          </a:p>
          <a:p>
            <a:pPr marL="457200" marR="0" lvl="0" indent="-431800" algn="l" rtl="0">
              <a:lnSpc>
                <a:spcPct val="100000"/>
              </a:lnSpc>
              <a:spcBef>
                <a:spcPts val="1200"/>
              </a:spcBef>
              <a:spcAft>
                <a:spcPts val="600"/>
              </a:spcAft>
              <a:buClr>
                <a:schemeClr val="dk1"/>
              </a:buClr>
              <a:buSzPts val="3200"/>
              <a:buFont typeface="Courier New"/>
              <a:buChar char="o"/>
            </a:pPr>
            <a:r>
              <a:rPr lang="en-US" sz="2800" b="0" i="0" u="none" strike="noStrike" cap="none">
                <a:solidFill>
                  <a:schemeClr val="dk1"/>
                </a:solidFill>
                <a:latin typeface="Arial"/>
                <a:ea typeface="Arial"/>
                <a:cs typeface="Arial"/>
                <a:sym typeface="Arial"/>
              </a:rPr>
              <a:t>Management, Conservation and Restoration</a:t>
            </a:r>
            <a:endParaRPr sz="2800" b="0" i="0" u="none" strike="noStrike" cap="none">
              <a:solidFill>
                <a:schemeClr val="dk1"/>
              </a:solidFill>
              <a:latin typeface="Arial"/>
              <a:ea typeface="Arial"/>
              <a:cs typeface="Arial"/>
              <a:sym typeface="Arial"/>
            </a:endParaRPr>
          </a:p>
        </p:txBody>
      </p:sp>
      <p:sp>
        <p:nvSpPr>
          <p:cNvPr id="253" name="Google Shape;253;p40"/>
          <p:cNvSpPr txBox="1"/>
          <p:nvPr/>
        </p:nvSpPr>
        <p:spPr>
          <a:xfrm>
            <a:off x="602672" y="647585"/>
            <a:ext cx="8208819"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0" i="0" u="none" strike="noStrike" cap="none">
                <a:solidFill>
                  <a:schemeClr val="dk2"/>
                </a:solidFill>
                <a:latin typeface="Arial"/>
                <a:ea typeface="Arial"/>
                <a:cs typeface="Arial"/>
                <a:sym typeface="Arial"/>
              </a:rPr>
              <a:t>Content</a:t>
            </a:r>
            <a:endParaRPr sz="4400" b="0" i="0" u="none" strike="noStrike" cap="none">
              <a:solidFill>
                <a:schemeClr val="dk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2850</Words>
  <Application>Microsoft Office PowerPoint</Application>
  <PresentationFormat>On-screen Show (4:3)</PresentationFormat>
  <Paragraphs>255</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Century Gothic</vt:lpstr>
      <vt:lpstr>Times New Roman</vt:lpstr>
      <vt:lpstr>Arial</vt:lpstr>
      <vt:lpstr>Courier New</vt:lpstr>
      <vt:lpstr>Calibri</vt:lpstr>
      <vt:lpstr>Presentazione vuota</vt:lpstr>
      <vt:lpstr>Simple Light</vt:lpstr>
      <vt:lpstr>PowerPoint Presentation</vt:lpstr>
      <vt:lpstr>Notes for instructors and users</vt:lpstr>
      <vt:lpstr>Content</vt:lpstr>
      <vt:lpstr>Sardinia</vt:lpstr>
      <vt:lpstr>PowerPoint Presentation</vt:lpstr>
      <vt:lpstr>PowerPoint Presentation</vt:lpstr>
      <vt:lpstr>PowerPoint Presentation</vt:lpstr>
      <vt:lpstr>Biodiversity</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vt:lpstr>
      <vt:lpstr>Abandonment</vt:lpstr>
      <vt:lpstr>PowerPoint Presentation</vt:lpstr>
      <vt:lpstr>PowerPoint Presentation</vt:lpstr>
      <vt:lpstr>PowerPoint Presentation</vt:lpstr>
      <vt:lpstr>Impact of abandonment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grazing abandonment:</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The Impact of Land Abandonment in the Mediterranean Basin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Herzon, Iryna</cp:lastModifiedBy>
  <cp:revision>3</cp:revision>
  <cp:lastPrinted>2018-09-24T13:58:54Z</cp:lastPrinted>
  <dcterms:modified xsi:type="dcterms:W3CDTF">2018-09-24T13:59:55Z</dcterms:modified>
</cp:coreProperties>
</file>