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102475"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2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9BBA8FD1-AF1D-423C-9409-DE58F61EE9FA}" type="datetimeFigureOut">
              <a:rPr lang="en-GB" smtClean="0"/>
              <a:t>24/09/2018</a:t>
            </a:fld>
            <a:endParaRPr lang="en-GB"/>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2725" y="9721850"/>
            <a:ext cx="3078163" cy="512763"/>
          </a:xfrm>
          <a:prstGeom prst="rect">
            <a:avLst/>
          </a:prstGeom>
        </p:spPr>
        <p:txBody>
          <a:bodyPr vert="horz" lIns="91440" tIns="45720" rIns="91440" bIns="45720" rtlCol="0" anchor="b"/>
          <a:lstStyle>
            <a:lvl1pPr algn="r">
              <a:defRPr sz="1200"/>
            </a:lvl1pPr>
          </a:lstStyle>
          <a:p>
            <a:fld id="{7E6F224A-BE8A-4C1D-9B7E-A61AFA1EE0A2}" type="slidenum">
              <a:rPr lang="en-GB" smtClean="0"/>
              <a:t>‹#›</a:t>
            </a:fld>
            <a:endParaRPr lang="en-GB"/>
          </a:p>
        </p:txBody>
      </p:sp>
    </p:spTree>
    <p:extLst>
      <p:ext uri="{BB962C8B-B14F-4D97-AF65-F5344CB8AC3E}">
        <p14:creationId xmlns:p14="http://schemas.microsoft.com/office/powerpoint/2010/main" val="2239845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511731"/>
          </a:xfrm>
          <a:prstGeom prst="rect">
            <a:avLst/>
          </a:prstGeom>
          <a:noFill/>
          <a:ln>
            <a:noFill/>
          </a:ln>
        </p:spPr>
        <p:txBody>
          <a:bodyPr spcFirstLastPara="1" wrap="square" lIns="99050" tIns="49511" rIns="99050" bIns="49511" anchor="t" anchorCtr="0"/>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511731"/>
          </a:xfrm>
          <a:prstGeom prst="rect">
            <a:avLst/>
          </a:prstGeom>
          <a:noFill/>
          <a:ln>
            <a:noFill/>
          </a:ln>
        </p:spPr>
        <p:txBody>
          <a:bodyPr spcFirstLastPara="1" wrap="square" lIns="99050" tIns="49511" rIns="99050" bIns="49511" anchor="t" anchorCtr="0"/>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7739" cy="511731"/>
          </a:xfrm>
          <a:prstGeom prst="rect">
            <a:avLst/>
          </a:prstGeom>
          <a:noFill/>
          <a:ln>
            <a:noFill/>
          </a:ln>
        </p:spPr>
        <p:txBody>
          <a:bodyPr spcFirstLastPara="1" wrap="square" lIns="99050" tIns="49511" rIns="99050" bIns="49511" anchor="b" anchorCtr="0"/>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smtClean="0">
                <a:solidFill>
                  <a:schemeClr val="dk1"/>
                </a:solidFill>
                <a:latin typeface="Calibri"/>
                <a:ea typeface="Calibri"/>
                <a:cs typeface="Calibri"/>
                <a:sym typeface="Calibri"/>
              </a:rPr>
              <a:pPr algn="r">
                <a:buSzPts val="1200"/>
              </a:pPr>
              <a:t>‹#›</a:t>
            </a:fld>
            <a:endParaRPr lang="fr-F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59288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ngersloiremetropole.fr/fileadmin/plugin/tx_dcddownloads/docobBVAnatura200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armbiodiversity.ca/helping-habitat-2/hayfield/hayfield-management-idea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leleveuretloiseau.wixsite.com/boeuf4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rive.google.com/file/d/1DPL6AOHVml9Jc9yc0DgGRssgpSL974up/view?usp=sharing%C2%A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The aim of this short case study is to provide an insight into a specific High Nature Value farming system. Most HNV systems in France are in mountainous areas where high nature value grasslands are the basis for extensive production of quality meat and dairy products. This case study concerns a rather different, low-lying context of river valleys in the north-western part of the country.</a:t>
            </a:r>
            <a:endParaRPr sz="1300"/>
          </a:p>
          <a:p>
            <a:pPr marL="0" indent="0"/>
            <a:endParaRPr sz="1300"/>
          </a:p>
          <a:p>
            <a:pPr marL="0" indent="0"/>
            <a:endParaRPr sz="1300"/>
          </a:p>
        </p:txBody>
      </p:sp>
      <p:sp>
        <p:nvSpPr>
          <p:cNvPr id="87" name="Google Shape;87;p1: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794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In France, Natura 2000 implementation is through contractual methods rather than being imposed by legislation as in some other EU Member States.</a:t>
            </a:r>
            <a:endParaRPr sz="1300"/>
          </a:p>
          <a:p>
            <a:pPr marL="0" indent="0"/>
            <a:endParaRPr sz="1300"/>
          </a:p>
          <a:p>
            <a:pPr marL="0" indent="0"/>
            <a:r>
              <a:rPr lang="fr-FR" sz="1300"/>
              <a:t>This means that all local interests in the protected area must meet and thrash out a management plan together, which makes allowances for these different interests while stating clear objectives for the conservation of wildlife « d’intérêt communautaire » (of co</a:t>
            </a:r>
            <a:r>
              <a:rPr lang="fr-FR"/>
              <a:t>mmunity interest)</a:t>
            </a:r>
            <a:r>
              <a:rPr lang="fr-FR" sz="1300"/>
              <a:t>.</a:t>
            </a:r>
            <a:endParaRPr sz="1300"/>
          </a:p>
          <a:p>
            <a:pPr marL="0" indent="0"/>
            <a:endParaRPr sz="1300"/>
          </a:p>
          <a:p>
            <a:pPr marL="0" indent="0"/>
            <a:r>
              <a:rPr lang="fr-FR" sz="1300"/>
              <a:t>In the Angers flood meadows the interests of local residents, forestry, farming, hunting, fishing and nature conservation were represented when the management plan was nego</a:t>
            </a:r>
            <a:r>
              <a:rPr lang="fr-FR"/>
              <a:t>t</a:t>
            </a:r>
            <a:r>
              <a:rPr lang="fr-FR" sz="1300"/>
              <a:t>iated. The discussions were led by an agricultural extension organisation (ADASEA).</a:t>
            </a:r>
            <a:endParaRPr sz="1300"/>
          </a:p>
          <a:p>
            <a:pPr marL="0" indent="0"/>
            <a:endParaRPr sz="1300"/>
          </a:p>
          <a:p>
            <a:pPr marL="0" indent="0"/>
            <a:r>
              <a:rPr lang="fr-FR" sz="1300"/>
              <a:t>Once the plan had been decided, implementation of changes to management and farming practices had to be via in</a:t>
            </a:r>
            <a:r>
              <a:rPr lang="fr-FR"/>
              <a:t>v</a:t>
            </a:r>
            <a:r>
              <a:rPr lang="fr-FR" sz="1300"/>
              <a:t>itation to sign up for agri-environment schemes.</a:t>
            </a:r>
            <a:endParaRPr sz="1300"/>
          </a:p>
          <a:p>
            <a:pPr marL="0" indent="0"/>
            <a:endParaRPr sz="1300"/>
          </a:p>
          <a:p>
            <a:pPr marL="0" indent="0"/>
            <a:r>
              <a:rPr lang="fr-FR" sz="1300"/>
              <a:t>The map on the right shows one example of a compromise reached during the nego</a:t>
            </a:r>
            <a:r>
              <a:rPr lang="fr-FR"/>
              <a:t>t</a:t>
            </a:r>
            <a:r>
              <a:rPr lang="fr-FR" sz="1300"/>
              <a:t>iations. The map indicates the areas in which sylviculture is completely forbidden (red), those where it is authorised (orange) and those where it is subject to certain rules (blue).</a:t>
            </a:r>
            <a:r>
              <a:rPr lang="fr-FR" sz="1300" b="1"/>
              <a:t> SOURCE</a:t>
            </a:r>
            <a:r>
              <a:rPr lang="fr-FR" sz="1300"/>
              <a:t> ADASEA </a:t>
            </a:r>
            <a:r>
              <a:rPr lang="fr-FR">
                <a:solidFill>
                  <a:srgbClr val="000000"/>
                </a:solidFill>
                <a:latin typeface="Times New Roman"/>
                <a:ea typeface="Times New Roman"/>
                <a:cs typeface="Times New Roman"/>
                <a:sym typeface="Times New Roman"/>
              </a:rPr>
              <a:t>Natura 2000 “Document d’Objectifs” </a:t>
            </a:r>
            <a:r>
              <a:rPr lang="fr-FR">
                <a:solidFill>
                  <a:srgbClr val="0000FF"/>
                </a:solidFill>
                <a:uFill>
                  <a:noFill/>
                </a:uFill>
                <a:latin typeface="Times New Roman"/>
                <a:ea typeface="Times New Roman"/>
                <a:cs typeface="Times New Roman"/>
                <a:sym typeface="Times New Roman"/>
                <a:hlinkClick r:id="rId3"/>
              </a:rPr>
              <a:t>http://www.angersloiremetropole.fr/fileadmin/plugin/tx_dcddownloads/docobBVAnatura2000.pdf</a:t>
            </a:r>
            <a:r>
              <a:rPr lang="fr-FR"/>
              <a:t> </a:t>
            </a:r>
            <a:endParaRPr sz="1300"/>
          </a:p>
        </p:txBody>
      </p:sp>
      <p:sp>
        <p:nvSpPr>
          <p:cNvPr id="188" name="Google Shape;188;p10: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10</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5477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The Agri-Environment Schemes</a:t>
            </a:r>
            <a:r>
              <a:rPr lang="fr-FR" sz="1300" i="1"/>
              <a:t> (</a:t>
            </a:r>
            <a:r>
              <a:rPr lang="fr-FR" sz="1300"/>
              <a:t>AES) system has enabled farmers to adjust their management practi</a:t>
            </a:r>
            <a:r>
              <a:rPr lang="fr-FR"/>
              <a:t>c</a:t>
            </a:r>
            <a:r>
              <a:rPr lang="fr-FR" sz="1300"/>
              <a:t>es to the needs of wildlife.</a:t>
            </a:r>
            <a:endParaRPr sz="1300"/>
          </a:p>
          <a:p>
            <a:pPr marL="0" indent="0"/>
            <a:endParaRPr sz="1300"/>
          </a:p>
          <a:p>
            <a:pPr marL="0" indent="0"/>
            <a:r>
              <a:rPr lang="fr-FR" sz="1300"/>
              <a:t>Illustration source : </a:t>
            </a:r>
            <a:r>
              <a:rPr lang="fr-FR" sz="1300" u="sng">
                <a:solidFill>
                  <a:schemeClr val="hlink"/>
                </a:solidFill>
                <a:hlinkClick r:id="rId3"/>
              </a:rPr>
              <a:t>http://www.farmbiodiversity.ca/helping-habitat-2/hayfield/hayfield-management-ideas/</a:t>
            </a:r>
            <a:r>
              <a:rPr lang="fr-FR" sz="1300"/>
              <a:t>  </a:t>
            </a:r>
            <a:endParaRPr sz="1300"/>
          </a:p>
        </p:txBody>
      </p:sp>
      <p:sp>
        <p:nvSpPr>
          <p:cNvPr id="199" name="Google Shape;199;p11: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11</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858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With changing governments and successive CAP reforms, the French system for agri-environment schemes has been constantly evolving</a:t>
            </a:r>
            <a:r>
              <a:rPr lang="fr-FR"/>
              <a:t>.</a:t>
            </a:r>
            <a:r>
              <a:rPr lang="fr-FR" sz="1300"/>
              <a:t> </a:t>
            </a:r>
            <a:r>
              <a:rPr lang="fr-FR"/>
              <a:t>T</a:t>
            </a:r>
            <a:r>
              <a:rPr lang="fr-FR" sz="1300"/>
              <a:t>his poses a number of problems for farmers depending on th</a:t>
            </a:r>
            <a:r>
              <a:rPr lang="fr-FR"/>
              <a:t>e</a:t>
            </a:r>
            <a:r>
              <a:rPr lang="fr-FR" sz="1300"/>
              <a:t> type of financial aid:</a:t>
            </a:r>
            <a:endParaRPr sz="1300"/>
          </a:p>
          <a:p>
            <a:pPr marL="185749" indent="-185749">
              <a:buClr>
                <a:schemeClr val="dk1"/>
              </a:buClr>
              <a:buSzPts val="1200"/>
              <a:buFont typeface="Calibri"/>
              <a:buChar char="-"/>
            </a:pPr>
            <a:r>
              <a:rPr lang="fr-FR" sz="1300"/>
              <a:t>There is a lot of administrative work involved and the criteria to meet are always changing ;</a:t>
            </a:r>
            <a:endParaRPr sz="1300"/>
          </a:p>
          <a:p>
            <a:pPr marL="185749" indent="-185749">
              <a:buClr>
                <a:schemeClr val="dk1"/>
              </a:buClr>
              <a:buSzPts val="1200"/>
              <a:buFont typeface="Calibri"/>
              <a:buChar char="-"/>
            </a:pPr>
            <a:r>
              <a:rPr lang="fr-FR" sz="1300"/>
              <a:t>The schemes are signed for a period of 5 years (in other Member States agri-environment schemes sometimes run for longer) and so this work needs to be done at regular intervals and the farmer cannot be guaranteed support for long-term changes to his/her farming system ;</a:t>
            </a:r>
            <a:endParaRPr sz="1300"/>
          </a:p>
          <a:p>
            <a:pPr marL="185749" indent="-185749">
              <a:buClr>
                <a:schemeClr val="dk1"/>
              </a:buClr>
              <a:buSzPts val="1200"/>
              <a:buFont typeface="Calibri"/>
              <a:buChar char="-"/>
            </a:pPr>
            <a:r>
              <a:rPr lang="fr-FR" sz="1300"/>
              <a:t>All of this leads to some farmers feeling uncomfortable about their dependence on this somewhat artificial financial support.</a:t>
            </a:r>
            <a:endParaRPr sz="1300"/>
          </a:p>
        </p:txBody>
      </p:sp>
      <p:sp>
        <p:nvSpPr>
          <p:cNvPr id="212" name="Google Shape;212;p12: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12</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5658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Billaudeau, Valérie &amp; Thareau, Bertille. (2010). « L'éleveur et l'oiseau » : rayonnement d'une démarche agro-environnementale innovante. Marché et organisations. 11. 155. 10.3917/maorg.011.0155. </a:t>
            </a:r>
            <a:endParaRPr sz="1300"/>
          </a:p>
          <a:p>
            <a:pPr marL="0" indent="0"/>
            <a:endParaRPr sz="1300"/>
          </a:p>
          <a:p>
            <a:pPr marL="0" indent="0"/>
            <a:r>
              <a:rPr lang="fr-FR" sz="1300"/>
              <a:t>In 1997, the uncertainty surrounding AES became unacceptable for many local farmers. This, along with the state of the meat market in the wake of the 1996 mad cow disease crisis, led them to work together to establish a local market for meat produced in the valleys.</a:t>
            </a:r>
            <a:endParaRPr sz="1300"/>
          </a:p>
          <a:p>
            <a:pPr marL="0" indent="0"/>
            <a:r>
              <a:rPr lang="fr-FR" sz="1300"/>
              <a:t>In 2001 the « Association des Eleveurs des Vallées Angevines » (Angers Valleys Livestock Farmers Association) was formed. </a:t>
            </a:r>
            <a:r>
              <a:rPr lang="fr-FR"/>
              <a:t>I</a:t>
            </a:r>
            <a:r>
              <a:rPr lang="fr-FR" sz="1300"/>
              <a:t>t took three years until, in 2004, the new label came into operation in collaboration with a local supermarket’s butcher.</a:t>
            </a:r>
            <a:endParaRPr sz="1300"/>
          </a:p>
          <a:p>
            <a:pPr marL="0" indent="0"/>
            <a:r>
              <a:rPr lang="fr-FR" sz="1300"/>
              <a:t>The label «L’Eleveur et l’Oiseau » (The Farmer and the Bird) chose the Corncrake as its symbol.</a:t>
            </a:r>
            <a:endParaRPr sz="1300"/>
          </a:p>
          <a:p>
            <a:pPr marL="0" indent="0"/>
            <a:r>
              <a:rPr lang="fr-FR" sz="1300"/>
              <a:t>But the farmers struggled to produce enough meat and of sufficient quality and by 2005 the commercialisation was almost non-exist</a:t>
            </a:r>
            <a:r>
              <a:rPr lang="fr-FR"/>
              <a:t>e</a:t>
            </a:r>
            <a:r>
              <a:rPr lang="fr-FR" sz="1300"/>
              <a:t>nt.</a:t>
            </a:r>
            <a:endParaRPr sz="1300"/>
          </a:p>
          <a:p>
            <a:pPr marL="0" indent="0"/>
            <a:r>
              <a:rPr lang="fr-FR" sz="1300"/>
              <a:t>Since 2008 farmers have continued to try to boost the Association, the involvement of its members, the sales of meat with some success. But the agri-environmental management still depends on EU funds.</a:t>
            </a:r>
            <a:endParaRPr sz="1300"/>
          </a:p>
          <a:p>
            <a:pPr marL="0" indent="0"/>
            <a:endParaRPr sz="1300"/>
          </a:p>
          <a:p>
            <a:pPr marL="0" indent="0"/>
            <a:r>
              <a:rPr lang="fr-FR" sz="1300"/>
              <a:t>See also </a:t>
            </a:r>
            <a:r>
              <a:rPr lang="fr-FR" sz="1300" u="sng">
                <a:solidFill>
                  <a:schemeClr val="hlink"/>
                </a:solidFill>
                <a:hlinkClick r:id="rId3"/>
              </a:rPr>
              <a:t>http://leleveuretloiseau.wixsite.com/boeuf49</a:t>
            </a:r>
            <a:r>
              <a:rPr lang="fr-FR" sz="1300"/>
              <a:t>  </a:t>
            </a:r>
            <a:endParaRPr sz="1300"/>
          </a:p>
          <a:p>
            <a:pPr marL="0" indent="0"/>
            <a:endParaRPr/>
          </a:p>
          <a:p>
            <a:pPr marL="0" indent="0">
              <a:lnSpc>
                <a:spcPct val="80000"/>
              </a:lnSpc>
              <a:buClr>
                <a:srgbClr val="76923C"/>
              </a:buClr>
              <a:buSzPts val="1850"/>
            </a:pPr>
            <a:r>
              <a:rPr lang="fr-FR" b="1">
                <a:solidFill>
                  <a:srgbClr val="76923C"/>
                </a:solidFill>
              </a:rPr>
              <a:t>1997</a:t>
            </a:r>
            <a:r>
              <a:rPr lang="fr-FR"/>
              <a:t>: Concerns about the future of livestock farming in the flood meadows</a:t>
            </a:r>
            <a:endParaRPr/>
          </a:p>
          <a:p>
            <a:pPr marL="0" indent="0">
              <a:lnSpc>
                <a:spcPct val="80000"/>
              </a:lnSpc>
              <a:spcBef>
                <a:spcPts val="401"/>
              </a:spcBef>
              <a:buClr>
                <a:srgbClr val="76923C"/>
              </a:buClr>
              <a:buSzPts val="1850"/>
            </a:pPr>
            <a:r>
              <a:rPr lang="fr-FR" b="1">
                <a:solidFill>
                  <a:srgbClr val="76923C"/>
                </a:solidFill>
              </a:rPr>
              <a:t>2001</a:t>
            </a:r>
            <a:r>
              <a:rPr lang="fr-FR"/>
              <a:t>: « Angers Valleys Livestock Farmers Association » founded to promote local sales of « wildlife friendly meat »</a:t>
            </a:r>
            <a:endParaRPr/>
          </a:p>
          <a:p>
            <a:pPr marL="0" indent="0">
              <a:lnSpc>
                <a:spcPct val="80000"/>
              </a:lnSpc>
              <a:spcBef>
                <a:spcPts val="401"/>
              </a:spcBef>
              <a:buClr>
                <a:srgbClr val="76923C"/>
              </a:buClr>
              <a:buSzPts val="1850"/>
            </a:pPr>
            <a:r>
              <a:rPr lang="fr-FR" b="1">
                <a:solidFill>
                  <a:srgbClr val="76923C"/>
                </a:solidFill>
              </a:rPr>
              <a:t>2004</a:t>
            </a:r>
            <a:r>
              <a:rPr lang="fr-FR"/>
              <a:t>: Registered trademark and local commercialisation circuit in place, publicity and promotion film made</a:t>
            </a:r>
            <a:endParaRPr/>
          </a:p>
          <a:p>
            <a:pPr marL="0" indent="0">
              <a:lnSpc>
                <a:spcPct val="80000"/>
              </a:lnSpc>
              <a:spcBef>
                <a:spcPts val="401"/>
              </a:spcBef>
              <a:buClr>
                <a:srgbClr val="76923C"/>
              </a:buClr>
              <a:buSzPts val="1850"/>
            </a:pPr>
            <a:r>
              <a:rPr lang="fr-FR" b="1">
                <a:solidFill>
                  <a:srgbClr val="76923C"/>
                </a:solidFill>
              </a:rPr>
              <a:t>2005</a:t>
            </a:r>
            <a:r>
              <a:rPr lang="fr-FR"/>
              <a:t>: Difficulties in establishing  regular production and sales, </a:t>
            </a:r>
            <a:endParaRPr/>
          </a:p>
          <a:p>
            <a:pPr marL="0" indent="0">
              <a:lnSpc>
                <a:spcPct val="80000"/>
              </a:lnSpc>
              <a:spcBef>
                <a:spcPts val="401"/>
              </a:spcBef>
              <a:buClr>
                <a:srgbClr val="76923C"/>
              </a:buClr>
              <a:buSzPts val="1850"/>
            </a:pPr>
            <a:r>
              <a:rPr lang="fr-FR" b="1">
                <a:solidFill>
                  <a:srgbClr val="76923C"/>
                </a:solidFill>
              </a:rPr>
              <a:t>2008- - ?</a:t>
            </a:r>
            <a:r>
              <a:rPr lang="fr-FR"/>
              <a:t>:</a:t>
            </a:r>
            <a:r>
              <a:rPr lang="fr-FR" b="1">
                <a:solidFill>
                  <a:srgbClr val="76923C"/>
                </a:solidFill>
              </a:rPr>
              <a:t> </a:t>
            </a:r>
            <a:r>
              <a:rPr lang="fr-FR"/>
              <a:t>Collaborative work between local wildlife protection association, agriculture extension services, farmers and the meat sector</a:t>
            </a:r>
            <a:endParaRPr/>
          </a:p>
          <a:p>
            <a:pPr marL="0" indent="0">
              <a:lnSpc>
                <a:spcPct val="80000"/>
              </a:lnSpc>
              <a:spcBef>
                <a:spcPts val="401"/>
              </a:spcBef>
              <a:buClr>
                <a:srgbClr val="76923C"/>
              </a:buClr>
              <a:buSzPts val="1850"/>
            </a:pPr>
            <a:r>
              <a:rPr lang="fr-FR" b="1">
                <a:solidFill>
                  <a:srgbClr val="76923C"/>
                </a:solidFill>
              </a:rPr>
              <a:t>2018</a:t>
            </a:r>
            <a:r>
              <a:rPr lang="fr-FR"/>
              <a:t>: 11 farmers, 6 sales points in the local area, farmers continue to depend on AES</a:t>
            </a:r>
            <a:endParaRPr/>
          </a:p>
          <a:p>
            <a:pPr marL="0" indent="0">
              <a:lnSpc>
                <a:spcPct val="80000"/>
              </a:lnSpc>
              <a:spcBef>
                <a:spcPts val="401"/>
              </a:spcBef>
              <a:buClr>
                <a:srgbClr val="76923C"/>
              </a:buClr>
              <a:buSzPts val="1850"/>
            </a:pPr>
            <a:endParaRPr/>
          </a:p>
          <a:p>
            <a:pPr marL="0" indent="0">
              <a:buClr>
                <a:schemeClr val="dk1"/>
              </a:buClr>
              <a:buSzPts val="1800"/>
            </a:pPr>
            <a:r>
              <a:rPr lang="fr-FR"/>
              <a:t>The farmers’ promises:</a:t>
            </a:r>
            <a:endParaRPr/>
          </a:p>
          <a:p>
            <a:pPr marL="309582" indent="-268304">
              <a:buClr>
                <a:schemeClr val="dk1"/>
              </a:buClr>
              <a:buSzPts val="1200"/>
              <a:buFont typeface="Calibri"/>
              <a:buChar char="-"/>
            </a:pPr>
            <a:r>
              <a:rPr lang="fr-FR"/>
              <a:t>To preserve natural flood meadows with appropriate management ;</a:t>
            </a:r>
            <a:endParaRPr/>
          </a:p>
          <a:p>
            <a:pPr marL="309582" indent="-268304">
              <a:buClr>
                <a:schemeClr val="dk1"/>
              </a:buClr>
              <a:buSzPts val="1200"/>
              <a:buFont typeface="Calibri"/>
              <a:buChar char="-"/>
            </a:pPr>
            <a:r>
              <a:rPr lang="fr-FR"/>
              <a:t>To feed our stock on grass or hay throughout their lives ;</a:t>
            </a:r>
            <a:endParaRPr/>
          </a:p>
          <a:p>
            <a:pPr marL="309582" indent="-268304">
              <a:buClr>
                <a:schemeClr val="dk1"/>
              </a:buClr>
              <a:buSzPts val="1200"/>
              <a:buFont typeface="Calibri"/>
              <a:buChar char="-"/>
            </a:pPr>
            <a:r>
              <a:rPr lang="fr-FR"/>
              <a:t>To practise extensive agriculture and to respect our animals’ well-being ;</a:t>
            </a:r>
            <a:endParaRPr/>
          </a:p>
          <a:p>
            <a:pPr marL="309582" indent="-268304">
              <a:buClr>
                <a:schemeClr val="dk1"/>
              </a:buClr>
              <a:buSzPts val="1200"/>
              <a:buFont typeface="Calibri"/>
              <a:buChar char="-"/>
            </a:pPr>
            <a:r>
              <a:rPr lang="fr-FR"/>
              <a:t>To contribute to the conservation of the Corncrake and meadow fauna in particular through wildlife friendly mowing and by not using pesticides in the flood meadows</a:t>
            </a:r>
            <a:endParaRPr/>
          </a:p>
          <a:p>
            <a:pPr marL="0" indent="0">
              <a:lnSpc>
                <a:spcPct val="80000"/>
              </a:lnSpc>
              <a:spcBef>
                <a:spcPts val="641"/>
              </a:spcBef>
              <a:buClr>
                <a:schemeClr val="dk1"/>
              </a:buClr>
              <a:buSzPts val="2960"/>
            </a:pPr>
            <a:endParaRPr sz="3200"/>
          </a:p>
          <a:p>
            <a:pPr marL="0" indent="0"/>
            <a:endParaRPr/>
          </a:p>
        </p:txBody>
      </p:sp>
      <p:sp>
        <p:nvSpPr>
          <p:cNvPr id="232" name="Google Shape;232;p13: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13</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7088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185749" indent="-185749">
              <a:lnSpc>
                <a:spcPct val="150000"/>
              </a:lnSpc>
              <a:buClr>
                <a:schemeClr val="dk1"/>
              </a:buClr>
              <a:buSzPts val="1200"/>
              <a:buFont typeface="Arial"/>
              <a:buChar char="•"/>
            </a:pPr>
            <a:r>
              <a:rPr lang="fr-FR" sz="1300"/>
              <a:t>Natura 2000 provides a good general protection framework and since 2008 France has put in place laws making environmental impact assessment obligatory before any major modifications to habitat ;</a:t>
            </a:r>
            <a:endParaRPr sz="1300"/>
          </a:p>
          <a:p>
            <a:pPr marL="185749" indent="-185749">
              <a:lnSpc>
                <a:spcPct val="150000"/>
              </a:lnSpc>
              <a:buClr>
                <a:schemeClr val="dk1"/>
              </a:buClr>
              <a:buSzPts val="1200"/>
              <a:buFont typeface="Arial"/>
              <a:buChar char="•"/>
            </a:pPr>
            <a:r>
              <a:rPr lang="fr-FR" sz="1300"/>
              <a:t>Although wildlife monitoring is patchy, the flood meadows still attract and maintain high levels of biodiversity including declining or threatened species. Recently local ornithologists counted the largest lowland population of Whinchat in France ;</a:t>
            </a:r>
            <a:endParaRPr sz="1300"/>
          </a:p>
          <a:p>
            <a:pPr marL="185749" indent="-185749">
              <a:lnSpc>
                <a:spcPct val="150000"/>
              </a:lnSpc>
              <a:buClr>
                <a:schemeClr val="dk1"/>
              </a:buClr>
              <a:buSzPts val="1200"/>
              <a:buFont typeface="Arial"/>
              <a:buChar char="•"/>
            </a:pPr>
            <a:r>
              <a:rPr lang="fr-FR" sz="1300"/>
              <a:t>The « Angers Valleys Livestock Farmers Association »  continues to promote their wildlife-friendly agriculture and meat products, inviting local people and tourists to participate in annual « Evening walk and barbecue » events </a:t>
            </a:r>
            <a:endParaRPr sz="1300"/>
          </a:p>
          <a:p>
            <a:pPr marL="185749" indent="-185749">
              <a:lnSpc>
                <a:spcPct val="150000"/>
              </a:lnSpc>
              <a:buClr>
                <a:schemeClr val="dk1"/>
              </a:buClr>
              <a:buSzPts val="1200"/>
              <a:buFont typeface="Arial"/>
              <a:buChar char="•"/>
            </a:pPr>
            <a:r>
              <a:rPr lang="fr-FR" sz="1300"/>
              <a:t>A new film (in French) made by the local BirdLife International partner (LPO) describes the current state of affairs in positive terms :</a:t>
            </a:r>
            <a:endParaRPr sz="1300"/>
          </a:p>
          <a:p>
            <a:pPr marL="0" indent="0">
              <a:buClr>
                <a:schemeClr val="dk1"/>
              </a:buClr>
              <a:buSzPts val="1100"/>
            </a:pPr>
            <a:r>
              <a:rPr lang="fr-FR" u="sng">
                <a:solidFill>
                  <a:schemeClr val="hlink"/>
                </a:solidFill>
                <a:hlinkClick r:id="rId3"/>
              </a:rPr>
              <a:t>https://drive.google.com/file/d/1DPL6AOHVml9Jc9yc0DgGRssgpSL974up/view?usp=sharing </a:t>
            </a:r>
            <a:endParaRPr/>
          </a:p>
          <a:p>
            <a:pPr marL="0" indent="0"/>
            <a:endParaRPr/>
          </a:p>
          <a:p>
            <a:pPr marL="0" indent="0"/>
            <a:endParaRPr/>
          </a:p>
        </p:txBody>
      </p:sp>
      <p:sp>
        <p:nvSpPr>
          <p:cNvPr id="242" name="Google Shape;242;p14: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14</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086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5: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buClr>
                <a:schemeClr val="dk1"/>
              </a:buClr>
              <a:buSzPts val="1200"/>
            </a:pPr>
            <a:r>
              <a:rPr lang="fr-FR" sz="1300"/>
              <a:t>At a recent steering committee held during the process of renewing the Natura 2000 management plan, the following key challenges were listed by locally involved parties :</a:t>
            </a:r>
            <a:endParaRPr sz="1300"/>
          </a:p>
          <a:p>
            <a:pPr marL="0" indent="0">
              <a:buClr>
                <a:schemeClr val="dk1"/>
              </a:buClr>
              <a:buSzPts val="1200"/>
            </a:pPr>
            <a:endParaRPr sz="1300"/>
          </a:p>
          <a:p>
            <a:pPr marL="185749" indent="-185749">
              <a:buClr>
                <a:schemeClr val="dk1"/>
              </a:buClr>
              <a:buSzPts val="1200"/>
              <a:buFont typeface="Arial"/>
              <a:buChar char="•"/>
            </a:pPr>
            <a:r>
              <a:rPr lang="fr-FR" sz="1300"/>
              <a:t>The effectiveness of agri-environmental action is not always demonstrated. Corncrake populations have tended to decline nationally and the positive effects of action at local scale are difficult to assess;</a:t>
            </a:r>
            <a:endParaRPr sz="1300"/>
          </a:p>
          <a:p>
            <a:pPr marL="185749" indent="-185749">
              <a:buClr>
                <a:schemeClr val="dk1"/>
              </a:buClr>
              <a:buSzPts val="1200"/>
              <a:buFont typeface="Arial"/>
              <a:buChar char="•"/>
            </a:pPr>
            <a:r>
              <a:rPr lang="fr-FR" sz="1300"/>
              <a:t>The AES fixed mowing dates lead to large areas of grassland being mown on the same day, which poses a threat to fauna seeking refuge from the mowing machines;</a:t>
            </a:r>
            <a:endParaRPr sz="1300"/>
          </a:p>
          <a:p>
            <a:pPr marL="185749" indent="-185749">
              <a:buClr>
                <a:schemeClr val="dk1"/>
              </a:buClr>
              <a:buSzPts val="1200"/>
              <a:buFont typeface="Arial"/>
              <a:buChar char="•"/>
            </a:pPr>
            <a:r>
              <a:rPr lang="fr-FR" sz="1300"/>
              <a:t>Hedgerow networks are being maintained but the question of how to exploit their wood and of how to renew aging trees and hedges remain to be answered in the coming years;</a:t>
            </a:r>
            <a:endParaRPr sz="1300"/>
          </a:p>
          <a:p>
            <a:pPr marL="185749" indent="-185749">
              <a:buClr>
                <a:schemeClr val="dk1"/>
              </a:buClr>
              <a:buSzPts val="1200"/>
              <a:buFont typeface="Arial"/>
              <a:buChar char="•"/>
            </a:pPr>
            <a:r>
              <a:rPr lang="fr-FR" sz="1300"/>
              <a:t>As poplar plantations lose their popularity the question of how to effectively convert this land back to high nature value grassland is prominent;</a:t>
            </a:r>
            <a:endParaRPr sz="1300"/>
          </a:p>
          <a:p>
            <a:pPr marL="185749" indent="-185749">
              <a:buClr>
                <a:schemeClr val="dk1"/>
              </a:buClr>
              <a:buSzPts val="1200"/>
              <a:buFont typeface="Arial"/>
              <a:buChar char="•"/>
            </a:pPr>
            <a:r>
              <a:rPr lang="fr-FR" sz="1300"/>
              <a:t>Currently, AES payments are delayed and many farmers are awaiting compensation payments for agri-environmental action. They remain highly dependent on this form of artificial support and uncertain about the economic future of «</a:t>
            </a:r>
            <a:r>
              <a:rPr lang="fr-FR"/>
              <a:t>f</a:t>
            </a:r>
            <a:r>
              <a:rPr lang="fr-FR" sz="1300"/>
              <a:t>arming for biodiversity»;</a:t>
            </a:r>
            <a:endParaRPr sz="1300"/>
          </a:p>
          <a:p>
            <a:pPr marL="185749" indent="-185749">
              <a:buClr>
                <a:schemeClr val="dk1"/>
              </a:buClr>
              <a:buSzPts val="1200"/>
              <a:buFont typeface="Arial"/>
              <a:buChar char="•"/>
            </a:pPr>
            <a:r>
              <a:rPr lang="fr-FR" sz="1300"/>
              <a:t>Many of the farmers in the area are reaching retirement</a:t>
            </a:r>
            <a:r>
              <a:rPr lang="fr-FR"/>
              <a:t>, </a:t>
            </a:r>
            <a:r>
              <a:rPr lang="fr-FR" sz="1300"/>
              <a:t>so there is the difficult question of how to interest a younger generation in farming in these challenging areas. </a:t>
            </a:r>
            <a:endParaRPr sz="1300"/>
          </a:p>
          <a:p>
            <a:pPr marL="0" indent="0"/>
            <a:endParaRPr/>
          </a:p>
          <a:p>
            <a:pPr marL="0" indent="0"/>
            <a:r>
              <a:rPr lang="fr-FR"/>
              <a:t>Challenges</a:t>
            </a:r>
            <a:endParaRPr/>
          </a:p>
          <a:p>
            <a:pPr marL="0" indent="0"/>
            <a:endParaRPr/>
          </a:p>
          <a:p>
            <a:pPr marL="371498" indent="-313709">
              <a:lnSpc>
                <a:spcPct val="90000"/>
              </a:lnSpc>
              <a:buClr>
                <a:schemeClr val="dk1"/>
              </a:buClr>
              <a:buSzPts val="1200"/>
              <a:buChar char="•"/>
            </a:pPr>
            <a:r>
              <a:rPr lang="fr-FR"/>
              <a:t>Is agri-environmental action truly effective for biodiversity enhancement ? </a:t>
            </a:r>
            <a:endParaRPr/>
          </a:p>
          <a:p>
            <a:pPr marL="371498" indent="-313709">
              <a:lnSpc>
                <a:spcPct val="90000"/>
              </a:lnSpc>
              <a:spcBef>
                <a:spcPts val="442"/>
              </a:spcBef>
              <a:buClr>
                <a:schemeClr val="dk1"/>
              </a:buClr>
              <a:buSzPts val="1200"/>
              <a:buChar char="•"/>
            </a:pPr>
            <a:r>
              <a:rPr lang="fr-FR"/>
              <a:t>How can AES fixed mowing dates be staggered to avoid large areas being disturbed simultaneously ?</a:t>
            </a:r>
            <a:endParaRPr/>
          </a:p>
          <a:p>
            <a:pPr marL="371498" indent="-313709">
              <a:lnSpc>
                <a:spcPct val="90000"/>
              </a:lnSpc>
              <a:spcBef>
                <a:spcPts val="442"/>
              </a:spcBef>
              <a:buClr>
                <a:schemeClr val="dk1"/>
              </a:buClr>
              <a:buSzPts val="1200"/>
              <a:buChar char="•"/>
            </a:pPr>
            <a:r>
              <a:rPr lang="fr-FR"/>
              <a:t>How can wood from hedgerows be exploited  ?</a:t>
            </a:r>
            <a:endParaRPr/>
          </a:p>
          <a:p>
            <a:pPr marL="371498" indent="-313709">
              <a:lnSpc>
                <a:spcPct val="90000"/>
              </a:lnSpc>
              <a:spcBef>
                <a:spcPts val="442"/>
              </a:spcBef>
              <a:buClr>
                <a:schemeClr val="dk1"/>
              </a:buClr>
              <a:buSzPts val="1200"/>
              <a:buChar char="•"/>
            </a:pPr>
            <a:r>
              <a:rPr lang="fr-FR"/>
              <a:t>How can aging trees and hedgerows be replaced ? </a:t>
            </a:r>
            <a:endParaRPr/>
          </a:p>
          <a:p>
            <a:pPr marL="371498" indent="-313709">
              <a:lnSpc>
                <a:spcPct val="90000"/>
              </a:lnSpc>
              <a:spcBef>
                <a:spcPts val="442"/>
              </a:spcBef>
              <a:buClr>
                <a:schemeClr val="dk1"/>
              </a:buClr>
              <a:buSzPts val="1200"/>
              <a:buChar char="•"/>
            </a:pPr>
            <a:r>
              <a:rPr lang="fr-FR"/>
              <a:t>How can clear felled poplar stands be effectively converted back to semi-natural grassland ?</a:t>
            </a:r>
            <a:endParaRPr/>
          </a:p>
          <a:p>
            <a:pPr marL="371498" indent="-313709">
              <a:lnSpc>
                <a:spcPct val="90000"/>
              </a:lnSpc>
              <a:spcBef>
                <a:spcPts val="442"/>
              </a:spcBef>
              <a:buClr>
                <a:schemeClr val="dk1"/>
              </a:buClr>
              <a:buSzPts val="1200"/>
              <a:buChar char="•"/>
            </a:pPr>
            <a:r>
              <a:rPr lang="fr-FR"/>
              <a:t> How can farmers depend less on EU payments ?</a:t>
            </a:r>
            <a:endParaRPr/>
          </a:p>
          <a:p>
            <a:pPr marL="371498" indent="-313709">
              <a:lnSpc>
                <a:spcPct val="90000"/>
              </a:lnSpc>
              <a:spcBef>
                <a:spcPts val="442"/>
              </a:spcBef>
              <a:buClr>
                <a:schemeClr val="dk1"/>
              </a:buClr>
              <a:buSzPts val="1200"/>
              <a:buChar char="•"/>
            </a:pPr>
            <a:r>
              <a:rPr lang="fr-FR"/>
              <a:t>How can younger farmers be persuaded to invest in these challenging floodable lands ?</a:t>
            </a:r>
            <a:endParaRPr/>
          </a:p>
          <a:p>
            <a:pPr marL="0" indent="0"/>
            <a:endParaRPr sz="1300"/>
          </a:p>
        </p:txBody>
      </p:sp>
      <p:sp>
        <p:nvSpPr>
          <p:cNvPr id="251" name="Google Shape;251;p15: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15</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2121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6: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lnSpc>
                <a:spcPct val="150000"/>
              </a:lnSpc>
            </a:pPr>
            <a:r>
              <a:rPr lang="fr-FR" sz="1300"/>
              <a:t>This HNV system, like many others, exists in part because the land is difficult to exploit in agricultural terms and more intensive forms of agriculture difficult to implement. Farming for wildlife becomes a possible pathway to sustainability in this context, provided farmers can be supported in their contribution to environmental preservation (through AES in EU Member States). This reliance on external financial support leads farmers to explore methods for </a:t>
            </a:r>
            <a:r>
              <a:rPr lang="fr-FR"/>
              <a:t>increased </a:t>
            </a:r>
            <a:r>
              <a:rPr lang="fr-FR" sz="1300"/>
              <a:t>autonomy. One way is to add value to their products is by developing local sales points, biodiversity labelling schemes and other forms of direct sales and marketing.</a:t>
            </a:r>
            <a:endParaRPr sz="1300"/>
          </a:p>
          <a:p>
            <a:pPr marL="0" indent="0">
              <a:lnSpc>
                <a:spcPct val="150000"/>
              </a:lnSpc>
            </a:pPr>
            <a:endParaRPr sz="1300"/>
          </a:p>
          <a:p>
            <a:pPr marL="0" indent="0">
              <a:lnSpc>
                <a:spcPct val="150000"/>
              </a:lnSpc>
            </a:pPr>
            <a:r>
              <a:rPr lang="fr-FR" b="1">
                <a:solidFill>
                  <a:srgbClr val="000000"/>
                </a:solidFill>
              </a:rPr>
              <a:t>For discussion:</a:t>
            </a:r>
            <a:r>
              <a:rPr lang="fr-FR" i="1">
                <a:solidFill>
                  <a:srgbClr val="000000"/>
                </a:solidFill>
              </a:rPr>
              <a:t> </a:t>
            </a:r>
            <a:r>
              <a:rPr lang="fr-FR" sz="1300" i="1">
                <a:solidFill>
                  <a:srgbClr val="000000"/>
                </a:solidFill>
              </a:rPr>
              <a:t>Could a HNV system function in other types of context? Are the characteristics described here</a:t>
            </a:r>
            <a:r>
              <a:rPr lang="fr-FR" i="1">
                <a:solidFill>
                  <a:srgbClr val="000000"/>
                </a:solidFill>
              </a:rPr>
              <a:t> present in </a:t>
            </a:r>
            <a:r>
              <a:rPr lang="fr-FR" sz="1300" i="1">
                <a:solidFill>
                  <a:srgbClr val="000000"/>
                </a:solidFill>
              </a:rPr>
              <a:t>all HNV farmlands, or </a:t>
            </a:r>
            <a:r>
              <a:rPr lang="fr-FR" i="1">
                <a:solidFill>
                  <a:srgbClr val="000000"/>
                </a:solidFill>
              </a:rPr>
              <a:t>are there also examples of farmers valuing nature by choice in areas where more intensive agriculture would be possible?</a:t>
            </a:r>
            <a:endParaRPr sz="1300" i="1">
              <a:solidFill>
                <a:srgbClr val="000000"/>
              </a:solidFill>
            </a:endParaRPr>
          </a:p>
        </p:txBody>
      </p:sp>
      <p:sp>
        <p:nvSpPr>
          <p:cNvPr id="261" name="Google Shape;261;p16: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16</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6347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83c23c0a_0_11: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d83c23c0a_0_11: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lnSpc>
                <a:spcPct val="150000"/>
              </a:lnSpc>
            </a:pPr>
            <a:endParaRPr sz="1300" b="1" i="1">
              <a:solidFill>
                <a:srgbClr val="76923C"/>
              </a:solidFill>
            </a:endParaRPr>
          </a:p>
        </p:txBody>
      </p:sp>
      <p:sp>
        <p:nvSpPr>
          <p:cNvPr id="270" name="Google Shape;270;g3d83c23c0a_0_11: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17</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4720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fd486eb90_0_7: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3fd486eb90_0_7: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lnSpc>
                <a:spcPct val="150000"/>
              </a:lnSpc>
            </a:pPr>
            <a:endParaRPr sz="1300" b="1" i="1">
              <a:solidFill>
                <a:srgbClr val="76923C"/>
              </a:solidFill>
            </a:endParaRPr>
          </a:p>
        </p:txBody>
      </p:sp>
      <p:sp>
        <p:nvSpPr>
          <p:cNvPr id="278" name="Google Shape;278;g3fd486eb90_0_7: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18</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9312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endParaRPr sz="1300"/>
          </a:p>
        </p:txBody>
      </p:sp>
      <p:sp>
        <p:nvSpPr>
          <p:cNvPr id="286" name="Google Shape;286;p17: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buSzPts val="1400"/>
            </a:pPr>
            <a:fld id="{00000000-1234-1234-1234-123412341234}" type="slidenum">
              <a:rPr lang="fr-FR" sz="1500"/>
              <a:pPr>
                <a:buSzPts val="1400"/>
              </a:pPr>
              <a:t>19</a:t>
            </a:fld>
            <a:endParaRPr sz="1500"/>
          </a:p>
        </p:txBody>
      </p:sp>
    </p:spTree>
    <p:extLst>
      <p:ext uri="{BB962C8B-B14F-4D97-AF65-F5344CB8AC3E}">
        <p14:creationId xmlns:p14="http://schemas.microsoft.com/office/powerpoint/2010/main" val="105690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To the north of the town of Angers in western France, three rivers (Loir, Mayenne and Sarthe) join the river Maine, forming the largest confluence of the Loire River catchment.</a:t>
            </a:r>
            <a:endParaRPr sz="1300"/>
          </a:p>
          <a:p>
            <a:pPr marL="0" indent="0"/>
            <a:r>
              <a:rPr lang="fr-FR" sz="1300"/>
              <a:t>This vast alluvial plain plays a key role during winter and spring flooding periods when it absorbs water which would otherwise lead to severe urban flooding. At such times 200 million cubic metres of water form a lake 30 km long and 5 km wide.</a:t>
            </a:r>
            <a:endParaRPr sz="1300"/>
          </a:p>
          <a:p>
            <a:pPr marL="0" indent="0"/>
            <a:r>
              <a:rPr lang="fr-FR" sz="1300"/>
              <a:t>A large portion is recognised as a wetland of international importance under the Ramsar </a:t>
            </a:r>
            <a:r>
              <a:rPr lang="fr-FR"/>
              <a:t>C</a:t>
            </a:r>
            <a:r>
              <a:rPr lang="fr-FR" sz="1300"/>
              <a:t>onvention.</a:t>
            </a:r>
            <a:endParaRPr sz="1300"/>
          </a:p>
        </p:txBody>
      </p:sp>
      <p:sp>
        <p:nvSpPr>
          <p:cNvPr id="97" name="Google Shape;97;p2: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2</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171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The land was deforested by local people in the Middle Ages despite being waterlogged for much of the year. Through grazing and mowing, a landscape of meadows delineated by hedgerows and riverbank trees emerged. Ash, willow and alder were traditionally coppiced to produce wood for fuel and tool-making.</a:t>
            </a:r>
            <a:endParaRPr sz="1300"/>
          </a:p>
          <a:p>
            <a:pPr marL="0" indent="0"/>
            <a:r>
              <a:rPr lang="fr-FR" sz="1300"/>
              <a:t>In more recent times, the area suffered from a period of land abandonment. With meadows under water for between 3 and 7 months of the year, profitable agriculture is difficult to achieve. </a:t>
            </a:r>
            <a:endParaRPr sz="1300"/>
          </a:p>
          <a:p>
            <a:pPr marL="0" indent="0"/>
            <a:r>
              <a:rPr lang="fr-FR" sz="1300"/>
              <a:t>In place of the original alluvial forests that were cleared to make way for extensive livestock farming came poplar plantations. With</a:t>
            </a:r>
            <a:r>
              <a:rPr lang="fr-FR"/>
              <a:t>i</a:t>
            </a:r>
            <a:r>
              <a:rPr lang="fr-FR" sz="1300"/>
              <a:t>n a few decades, around 1400 ha were converted to this land use, i.e. around 15% of the area.</a:t>
            </a:r>
            <a:endParaRPr sz="1300"/>
          </a:p>
          <a:p>
            <a:pPr marL="0" indent="0"/>
            <a:r>
              <a:rPr lang="fr-FR" sz="1300"/>
              <a:t>In the 1990s, with financial help from the EU, local people brought in new measures to try to conserve extensive agriculture and the biodiversity associated with this form of land management.</a:t>
            </a:r>
            <a:endParaRPr sz="1300"/>
          </a:p>
          <a:p>
            <a:pPr marL="0" indent="0"/>
            <a:endParaRPr sz="1300"/>
          </a:p>
          <a:p>
            <a:pPr marL="0" indent="0"/>
            <a:r>
              <a:rPr lang="fr-FR" sz="1300"/>
              <a:t>The pictures illustrate the way the landscape looks these days. The livestock used in the area today are either Limousine or Charolaise </a:t>
            </a:r>
            <a:r>
              <a:rPr lang="fr-FR"/>
              <a:t>cattle breeds</a:t>
            </a:r>
            <a:r>
              <a:rPr lang="fr-FR" sz="1300"/>
              <a:t>.</a:t>
            </a:r>
            <a:endParaRPr sz="1300"/>
          </a:p>
        </p:txBody>
      </p:sp>
      <p:sp>
        <p:nvSpPr>
          <p:cNvPr id="111" name="Google Shape;111;p3: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3</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066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In mid-winter and early spring the flood waters provide valuable resting areas for migratory birds. Over 100,000 birds use the site during migration to feed, rest, </a:t>
            </a:r>
            <a:r>
              <a:rPr lang="fr-FR"/>
              <a:t>and </a:t>
            </a:r>
            <a:r>
              <a:rPr lang="fr-FR" sz="1300"/>
              <a:t>shelter from the cold.</a:t>
            </a:r>
            <a:endParaRPr sz="1300"/>
          </a:p>
          <a:p>
            <a:pPr marL="495330" indent="-330220">
              <a:buClr>
                <a:schemeClr val="dk1"/>
              </a:buClr>
              <a:buSzPts val="1200"/>
              <a:buFont typeface="Calibri"/>
              <a:buChar char="●"/>
            </a:pPr>
            <a:r>
              <a:rPr lang="fr-FR" sz="1300"/>
              <a:t>In mid-winter the ducks: </a:t>
            </a:r>
            <a:r>
              <a:rPr lang="fr-FR"/>
              <a:t>g</a:t>
            </a:r>
            <a:r>
              <a:rPr lang="fr-FR" sz="1300"/>
              <a:t>reylag </a:t>
            </a:r>
            <a:r>
              <a:rPr lang="fr-FR" sz="1300" i="1"/>
              <a:t>Anser anser</a:t>
            </a:r>
            <a:r>
              <a:rPr lang="fr-FR" sz="1300"/>
              <a:t>, </a:t>
            </a:r>
            <a:r>
              <a:rPr lang="fr-FR"/>
              <a:t>p</a:t>
            </a:r>
            <a:r>
              <a:rPr lang="fr-FR" sz="1300"/>
              <a:t>intail </a:t>
            </a:r>
            <a:r>
              <a:rPr lang="fr-FR" sz="1300" i="1"/>
              <a:t>Anas acuta</a:t>
            </a:r>
            <a:r>
              <a:rPr lang="fr-FR" sz="1300"/>
              <a:t>, Shoveler </a:t>
            </a:r>
            <a:r>
              <a:rPr lang="fr-FR" sz="1300" i="1"/>
              <a:t>Anas clypeata</a:t>
            </a:r>
            <a:r>
              <a:rPr lang="fr-FR" sz="1300"/>
              <a:t>… </a:t>
            </a:r>
            <a:endParaRPr sz="1300"/>
          </a:p>
          <a:p>
            <a:pPr marL="495330" indent="-330220">
              <a:buClr>
                <a:schemeClr val="dk1"/>
              </a:buClr>
              <a:buSzPts val="1200"/>
              <a:buFont typeface="Calibri"/>
              <a:buChar char="●"/>
            </a:pPr>
            <a:r>
              <a:rPr lang="fr-FR" sz="1300"/>
              <a:t>In early spring Lapwing </a:t>
            </a:r>
            <a:r>
              <a:rPr lang="fr-FR" sz="1300" i="1"/>
              <a:t>Vanellus vanellus </a:t>
            </a:r>
            <a:r>
              <a:rPr lang="fr-FR" sz="1300"/>
              <a:t>and </a:t>
            </a:r>
            <a:r>
              <a:rPr lang="fr-FR"/>
              <a:t>b</a:t>
            </a:r>
            <a:r>
              <a:rPr lang="fr-FR" sz="1300"/>
              <a:t>lack-tailed godwit </a:t>
            </a:r>
            <a:r>
              <a:rPr lang="fr-FR" sz="1300" i="1"/>
              <a:t>Limosa limosa, </a:t>
            </a:r>
            <a:r>
              <a:rPr lang="fr-FR" sz="1300"/>
              <a:t>to name but a few. </a:t>
            </a:r>
            <a:endParaRPr sz="1300"/>
          </a:p>
          <a:p>
            <a:pPr marL="495330" indent="-330220">
              <a:buClr>
                <a:schemeClr val="dk1"/>
              </a:buClr>
              <a:buSzPts val="1200"/>
              <a:buFont typeface="Calibri"/>
              <a:buChar char="●"/>
            </a:pPr>
            <a:r>
              <a:rPr lang="fr-FR" sz="1300"/>
              <a:t>15% of the western </a:t>
            </a:r>
            <a:r>
              <a:rPr lang="fr-FR"/>
              <a:t>E</a:t>
            </a:r>
            <a:r>
              <a:rPr lang="fr-FR" sz="1300"/>
              <a:t>uropean population of </a:t>
            </a:r>
            <a:r>
              <a:rPr lang="fr-FR"/>
              <a:t>b</a:t>
            </a:r>
            <a:r>
              <a:rPr lang="fr-FR" sz="1300"/>
              <a:t>lack-tailed godwits (15-30000 individuals) pass through the site each year on their annual migration from west Africa to their breeding grounds in Holland or Iceland. </a:t>
            </a:r>
            <a:endParaRPr sz="1300"/>
          </a:p>
          <a:p>
            <a:pPr marL="0" indent="0"/>
            <a:endParaRPr sz="1300" i="1"/>
          </a:p>
        </p:txBody>
      </p:sp>
      <p:sp>
        <p:nvSpPr>
          <p:cNvPr id="126" name="Google Shape;126;p4: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4</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498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When the flood water recedes the meadows host a hugely diverse flora and fauna.</a:t>
            </a:r>
            <a:endParaRPr sz="1300"/>
          </a:p>
          <a:p>
            <a:pPr marL="0" indent="0"/>
            <a:r>
              <a:rPr lang="fr-FR" sz="1300"/>
              <a:t>Noteworthy species of plants include the early flowering </a:t>
            </a:r>
            <a:r>
              <a:rPr lang="fr-FR"/>
              <a:t>s</a:t>
            </a:r>
            <a:r>
              <a:rPr lang="fr-FR" sz="1300"/>
              <a:t>nake’s head fritillary </a:t>
            </a:r>
            <a:r>
              <a:rPr lang="fr-FR" sz="1300" i="1"/>
              <a:t>Fritillaria meleagris </a:t>
            </a:r>
            <a:r>
              <a:rPr lang="fr-FR" sz="1300"/>
              <a:t>(pictured), the </a:t>
            </a:r>
            <a:r>
              <a:rPr lang="fr-FR"/>
              <a:t>h</a:t>
            </a:r>
            <a:r>
              <a:rPr lang="fr-FR" sz="1300"/>
              <a:t>edge hyssop </a:t>
            </a:r>
            <a:r>
              <a:rPr lang="fr-FR" sz="1300" i="1"/>
              <a:t>Gratiola officinalis </a:t>
            </a:r>
            <a:r>
              <a:rPr lang="fr-FR"/>
              <a:t>(pictured)</a:t>
            </a:r>
            <a:r>
              <a:rPr lang="fr-FR" sz="1300"/>
              <a:t>, the </a:t>
            </a:r>
            <a:r>
              <a:rPr lang="fr-FR"/>
              <a:t>m</a:t>
            </a:r>
            <a:r>
              <a:rPr lang="fr-FR" sz="1300"/>
              <a:t>eadow fleabane </a:t>
            </a:r>
            <a:r>
              <a:rPr lang="fr-FR" sz="1300" i="1"/>
              <a:t>Inula brittanica </a:t>
            </a:r>
            <a:r>
              <a:rPr lang="fr-FR" sz="1300"/>
              <a:t>and the </a:t>
            </a:r>
            <a:r>
              <a:rPr lang="fr-FR"/>
              <a:t>s</a:t>
            </a:r>
            <a:r>
              <a:rPr lang="fr-FR" sz="1300"/>
              <a:t>mall-flowered bittercress </a:t>
            </a:r>
            <a:r>
              <a:rPr lang="fr-FR" sz="1300" i="1"/>
              <a:t>Cardamine parviflora</a:t>
            </a:r>
            <a:r>
              <a:rPr lang="fr-FR" sz="1300"/>
              <a:t>.</a:t>
            </a:r>
            <a:endParaRPr sz="1300"/>
          </a:p>
          <a:p>
            <a:pPr marL="0" indent="0"/>
            <a:r>
              <a:rPr lang="fr-FR" sz="1300"/>
              <a:t>Over 300 species of plant have been recorded in the meadows</a:t>
            </a:r>
            <a:r>
              <a:rPr lang="fr-FR"/>
              <a:t>, thirty </a:t>
            </a:r>
            <a:r>
              <a:rPr lang="fr-FR" sz="1300"/>
              <a:t>of which are protected at regional or national level.</a:t>
            </a:r>
            <a:endParaRPr sz="1300"/>
          </a:p>
          <a:p>
            <a:pPr marL="0" indent="0"/>
            <a:endParaRPr sz="1300"/>
          </a:p>
          <a:p>
            <a:pPr marL="0" indent="0"/>
            <a:endParaRPr sz="1300"/>
          </a:p>
          <a:p>
            <a:pPr marL="0" indent="0"/>
            <a:endParaRPr sz="1300"/>
          </a:p>
          <a:p>
            <a:pPr marL="0" indent="0"/>
            <a:endParaRPr sz="1300"/>
          </a:p>
          <a:p>
            <a:pPr marL="0" indent="0"/>
            <a:endParaRPr sz="1300"/>
          </a:p>
        </p:txBody>
      </p:sp>
      <p:sp>
        <p:nvSpPr>
          <p:cNvPr id="136" name="Google Shape;136;p5: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5</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19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A rich terrestrial and aquatic fauna include : </a:t>
            </a:r>
            <a:endParaRPr sz="1300"/>
          </a:p>
          <a:p>
            <a:pPr marL="185749" indent="-185749">
              <a:buClr>
                <a:schemeClr val="dk1"/>
              </a:buClr>
              <a:buSzPts val="1200"/>
              <a:buFont typeface="Calibri"/>
              <a:buChar char="●"/>
            </a:pPr>
            <a:r>
              <a:rPr lang="fr-FR" sz="1300"/>
              <a:t>grassland invertebrates such as the </a:t>
            </a:r>
            <a:r>
              <a:rPr lang="fr-FR"/>
              <a:t>l</a:t>
            </a:r>
            <a:r>
              <a:rPr lang="fr-FR" sz="1300"/>
              <a:t>arge marsh grasshopper </a:t>
            </a:r>
            <a:r>
              <a:rPr lang="fr-FR" sz="1300" i="1"/>
              <a:t>Stethophyma grossum</a:t>
            </a:r>
            <a:endParaRPr sz="1300" i="1"/>
          </a:p>
          <a:p>
            <a:pPr marL="185749" indent="-185749">
              <a:buClr>
                <a:schemeClr val="dk1"/>
              </a:buClr>
              <a:buSzPts val="1200"/>
              <a:buFont typeface="Calibri"/>
              <a:buChar char="●"/>
            </a:pPr>
            <a:r>
              <a:rPr lang="fr-FR" sz="1300"/>
              <a:t>xylophage insects such as the </a:t>
            </a:r>
            <a:r>
              <a:rPr lang="fr-FR"/>
              <a:t>l</a:t>
            </a:r>
            <a:r>
              <a:rPr lang="fr-FR" sz="1300"/>
              <a:t>onghorn beetle </a:t>
            </a:r>
            <a:r>
              <a:rPr lang="fr-FR" sz="1300" i="1"/>
              <a:t>Rosalia alpina </a:t>
            </a:r>
            <a:r>
              <a:rPr lang="fr-FR" sz="1300"/>
              <a:t>or </a:t>
            </a:r>
            <a:r>
              <a:rPr lang="fr-FR"/>
              <a:t>g</a:t>
            </a:r>
            <a:r>
              <a:rPr lang="fr-FR" sz="1300"/>
              <a:t>iant capricorn beetle </a:t>
            </a:r>
            <a:r>
              <a:rPr lang="fr-FR" sz="1300" i="1"/>
              <a:t>Cerambyx cerdo </a:t>
            </a:r>
            <a:r>
              <a:rPr lang="fr-FR" sz="1300"/>
              <a:t>that live in the older hedgerow networks</a:t>
            </a:r>
            <a:endParaRPr sz="1300"/>
          </a:p>
          <a:p>
            <a:pPr marL="990661" lvl="1" indent="-343980">
              <a:buChar char="○"/>
            </a:pPr>
            <a:r>
              <a:rPr lang="fr-FR"/>
              <a:t>Longhorn beetles depend on dead wood and live in old ash trees traditionally coppiced for firewood production.</a:t>
            </a:r>
            <a:endParaRPr/>
          </a:p>
          <a:p>
            <a:pPr marL="185749" indent="-185749">
              <a:buClr>
                <a:schemeClr val="dk1"/>
              </a:buClr>
              <a:buSzPts val="1200"/>
              <a:buFont typeface="Calibri"/>
              <a:buChar char="●"/>
            </a:pPr>
            <a:r>
              <a:rPr lang="fr-FR" sz="1300"/>
              <a:t>fish species such as eel </a:t>
            </a:r>
            <a:r>
              <a:rPr lang="fr-FR" sz="1300" i="1"/>
              <a:t>Anguilla anguilla </a:t>
            </a:r>
            <a:r>
              <a:rPr lang="fr-FR" sz="1300"/>
              <a:t>or </a:t>
            </a:r>
            <a:r>
              <a:rPr lang="fr-FR"/>
              <a:t>t</a:t>
            </a:r>
            <a:r>
              <a:rPr lang="fr-FR" sz="1300"/>
              <a:t>waite shad </a:t>
            </a:r>
            <a:r>
              <a:rPr lang="fr-FR" sz="1300" i="1"/>
              <a:t>Alosa fallax</a:t>
            </a:r>
            <a:endParaRPr sz="1300" i="1"/>
          </a:p>
          <a:p>
            <a:pPr marL="185749" indent="-185749">
              <a:buClr>
                <a:schemeClr val="dk1"/>
              </a:buClr>
              <a:buSzPts val="1200"/>
              <a:buFont typeface="Calibri"/>
              <a:buChar char="●"/>
            </a:pPr>
            <a:r>
              <a:rPr lang="fr-FR" sz="1300"/>
              <a:t>meadow nesting bird species such as </a:t>
            </a:r>
            <a:r>
              <a:rPr lang="fr-FR"/>
              <a:t>w</a:t>
            </a:r>
            <a:r>
              <a:rPr lang="fr-FR" sz="1300"/>
              <a:t>hinchat </a:t>
            </a:r>
            <a:r>
              <a:rPr lang="fr-FR" sz="1300" i="1"/>
              <a:t>Saxicola rubetra </a:t>
            </a:r>
            <a:r>
              <a:rPr lang="fr-FR" sz="1300"/>
              <a:t>and </a:t>
            </a:r>
            <a:r>
              <a:rPr lang="fr-FR"/>
              <a:t>y</a:t>
            </a:r>
            <a:r>
              <a:rPr lang="fr-FR" sz="1300"/>
              <a:t>ellow wagtail </a:t>
            </a:r>
            <a:r>
              <a:rPr lang="fr-FR" sz="1300" i="1"/>
              <a:t>Motacilla flava</a:t>
            </a:r>
            <a:endParaRPr sz="1300" i="1"/>
          </a:p>
          <a:p>
            <a:pPr marL="0" indent="0"/>
            <a:endParaRPr i="1"/>
          </a:p>
          <a:p>
            <a:pPr marL="0" indent="0"/>
            <a:endParaRPr i="1"/>
          </a:p>
          <a:p>
            <a:pPr marL="0" indent="0"/>
            <a:endParaRPr sz="1300"/>
          </a:p>
          <a:p>
            <a:pPr marL="0" indent="0"/>
            <a:endParaRPr sz="1300"/>
          </a:p>
          <a:p>
            <a:pPr marL="0" indent="0"/>
            <a:endParaRPr sz="1300"/>
          </a:p>
          <a:p>
            <a:pPr marL="0" indent="0"/>
            <a:endParaRPr sz="1300"/>
          </a:p>
        </p:txBody>
      </p:sp>
      <p:sp>
        <p:nvSpPr>
          <p:cNvPr id="148" name="Google Shape;148;p6: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6</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695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The most emblematic species of the area is the </a:t>
            </a:r>
            <a:r>
              <a:rPr lang="fr-FR"/>
              <a:t>c</a:t>
            </a:r>
            <a:r>
              <a:rPr lang="fr-FR" sz="1300"/>
              <a:t>orncrake </a:t>
            </a:r>
            <a:r>
              <a:rPr lang="fr-FR" sz="1300" i="1"/>
              <a:t>Crex crex</a:t>
            </a:r>
            <a:r>
              <a:rPr lang="fr-FR" sz="1300"/>
              <a:t>. </a:t>
            </a:r>
            <a:endParaRPr sz="1300"/>
          </a:p>
          <a:p>
            <a:pPr marL="0" indent="0"/>
            <a:r>
              <a:rPr lang="fr-FR" sz="1300"/>
              <a:t>This shy, skulking, ground-nesting bird breeds in western Europe and migrates to Africa in the winter. It nests in high grass and is vulnerable to early mowing which can destroy its nests before the young have fledged. It also relies on a rich invertebrate diet and is, therefore, absent from intensively farmed areas where pesticides destroy its food source.</a:t>
            </a:r>
            <a:endParaRPr sz="1300"/>
          </a:p>
          <a:p>
            <a:pPr marL="0" indent="0"/>
            <a:r>
              <a:rPr lang="fr-FR" sz="1300"/>
              <a:t>It is considered to be an « umbrella species » as its presence is associated with a rich meadow flora and a diversity of other animal species.</a:t>
            </a:r>
            <a:endParaRPr sz="1300"/>
          </a:p>
          <a:p>
            <a:pPr marL="0" indent="0">
              <a:buClr>
                <a:schemeClr val="dk1"/>
              </a:buClr>
              <a:buSzPts val="1200"/>
            </a:pPr>
            <a:r>
              <a:rPr lang="fr-FR" sz="1300"/>
              <a:t>However, a recent study has shown that other passerine species in the study zone may be better candidates </a:t>
            </a:r>
            <a:r>
              <a:rPr lang="fr-FR" sz="1300" i="1"/>
              <a:t>cf. Fourcade, Besnard &amp; Secondi (2017) Evaluating interspecific niche overlaps in environmental and geographic spaces to assess the value of umbrella species. Journal of Avian Biology. </a:t>
            </a:r>
            <a:endParaRPr sz="1300"/>
          </a:p>
          <a:p>
            <a:pPr marL="0" indent="0"/>
            <a:endParaRPr sz="1300"/>
          </a:p>
          <a:p>
            <a:pPr marL="0" indent="0"/>
            <a:r>
              <a:rPr lang="fr-FR" sz="1300"/>
              <a:t>Above all, as the French populations of this species are currently in steep decline, the Angers population represents by far the largest colony of singing males at national scale.</a:t>
            </a:r>
            <a:endParaRPr sz="1300"/>
          </a:p>
          <a:p>
            <a:pPr marL="0" indent="0"/>
            <a:endParaRPr/>
          </a:p>
          <a:p>
            <a:pPr marL="0" indent="0">
              <a:buClr>
                <a:schemeClr val="dk1"/>
              </a:buClr>
              <a:buSzPts val="1800"/>
            </a:pPr>
            <a:r>
              <a:rPr lang="fr-FR"/>
              <a:t>The corncrake population is closely monitored by annual counts of singing males.  Mowing operations are attended by local bird protection groups in order to save fledglings. A ringing programme enables individual movements to be studied.</a:t>
            </a:r>
            <a:endParaRPr>
              <a:latin typeface="Arial"/>
              <a:ea typeface="Arial"/>
              <a:cs typeface="Arial"/>
              <a:sym typeface="Arial"/>
            </a:endParaRPr>
          </a:p>
          <a:p>
            <a:pPr marL="0" indent="0"/>
            <a:endParaRPr/>
          </a:p>
        </p:txBody>
      </p:sp>
      <p:sp>
        <p:nvSpPr>
          <p:cNvPr id="158" name="Google Shape;158;p7: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7</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549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These distribution maps speak for themselves and highlight the importance of the Angers flood meadows at national scale for this species.</a:t>
            </a:r>
            <a:endParaRPr sz="1300"/>
          </a:p>
          <a:p>
            <a:pPr marL="0" indent="0"/>
            <a:endParaRPr sz="1300"/>
          </a:p>
          <a:p>
            <a:pPr marL="0" indent="0"/>
            <a:r>
              <a:rPr lang="fr-FR" sz="1300"/>
              <a:t>Deceuninck B. (2011) Statut du Râle des genêts Crex crex en France en 2009. Distribution, effectifs et tendance </a:t>
            </a:r>
            <a:r>
              <a:rPr lang="fr-FR" sz="1300" b="1" i="1"/>
              <a:t>Ornithos</a:t>
            </a:r>
            <a:r>
              <a:rPr lang="fr-FR" sz="1300"/>
              <a:t> 18-1 : 11-19</a:t>
            </a:r>
            <a:endParaRPr sz="1300"/>
          </a:p>
        </p:txBody>
      </p:sp>
      <p:sp>
        <p:nvSpPr>
          <p:cNvPr id="169" name="Google Shape;169;p8: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8</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683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710248" y="4861441"/>
            <a:ext cx="5681980" cy="4605576"/>
          </a:xfrm>
          <a:prstGeom prst="rect">
            <a:avLst/>
          </a:prstGeom>
          <a:noFill/>
          <a:ln>
            <a:noFill/>
          </a:ln>
        </p:spPr>
        <p:txBody>
          <a:bodyPr spcFirstLastPara="1" wrap="square" lIns="99050" tIns="49511" rIns="99050" bIns="49511" anchor="t" anchorCtr="0">
            <a:noAutofit/>
          </a:bodyPr>
          <a:lstStyle/>
          <a:p>
            <a:pPr marL="0" indent="0"/>
            <a:r>
              <a:rPr lang="fr-FR" sz="1300"/>
              <a:t>In the 1990s, in response to the land management changes that threatened to compromise the balance between agricultur</a:t>
            </a:r>
            <a:r>
              <a:rPr lang="fr-FR"/>
              <a:t>al production</a:t>
            </a:r>
            <a:r>
              <a:rPr lang="fr-FR" sz="1300"/>
              <a:t> and biodiversity, a number of local organisations began to look at ways to reverse the process of land abandonment and poplar afforestation.</a:t>
            </a:r>
            <a:endParaRPr sz="1300"/>
          </a:p>
          <a:p>
            <a:pPr marL="0" indent="0"/>
            <a:endParaRPr sz="1300"/>
          </a:p>
          <a:p>
            <a:pPr marL="0" indent="0"/>
            <a:r>
              <a:rPr lang="fr-FR" sz="1300"/>
              <a:t>The first agri-environment schemes, encouraging farmers to adopt more biodiversity-friendly grassland management practices, appeared in 1992.</a:t>
            </a:r>
            <a:endParaRPr sz="1300"/>
          </a:p>
          <a:p>
            <a:pPr marL="0" indent="0"/>
            <a:endParaRPr sz="1300"/>
          </a:p>
          <a:p>
            <a:pPr marL="0" indent="0"/>
            <a:r>
              <a:rPr lang="fr-FR" sz="1300"/>
              <a:t>The site was designated an SPA (Special Protection Area) and then a SAC (Special Area for Conservation) Under the terms of the EU « Birds » and « Habitats » Directives.</a:t>
            </a:r>
            <a:endParaRPr sz="1300"/>
          </a:p>
          <a:p>
            <a:pPr marL="0" indent="0"/>
            <a:endParaRPr sz="1300"/>
          </a:p>
          <a:p>
            <a:pPr marL="0" indent="0"/>
            <a:r>
              <a:rPr lang="fr-FR" sz="1300"/>
              <a:t>The first Natura 2000 Document of Objectives (Docob</a:t>
            </a:r>
            <a:r>
              <a:rPr lang="fr-FR"/>
              <a:t>, </a:t>
            </a:r>
            <a:r>
              <a:rPr lang="fr-FR" sz="1300"/>
              <a:t>2004) was considered a successful compromise between potentially conflicting interests and is a relatively unique example of such a compromise in France.</a:t>
            </a:r>
            <a:endParaRPr sz="1300"/>
          </a:p>
          <a:p>
            <a:pPr marL="0" indent="0"/>
            <a:endParaRPr sz="1300"/>
          </a:p>
          <a:p>
            <a:pPr marL="0" indent="0"/>
            <a:r>
              <a:rPr lang="fr-FR" sz="1300"/>
              <a:t>This map shows the extent of the Natura 2000 site (in red) and the distribution of three land cover types : crops (brown), poplar plantations (dark green) and meadows (light green).</a:t>
            </a:r>
            <a:endParaRPr sz="1300"/>
          </a:p>
        </p:txBody>
      </p:sp>
      <p:sp>
        <p:nvSpPr>
          <p:cNvPr id="179" name="Google Shape;179;p9:notes"/>
          <p:cNvSpPr txBox="1">
            <a:spLocks noGrp="1"/>
          </p:cNvSpPr>
          <p:nvPr>
            <p:ph type="sldNum" idx="12"/>
          </p:nvPr>
        </p:nvSpPr>
        <p:spPr>
          <a:xfrm>
            <a:off x="4023092" y="9721106"/>
            <a:ext cx="3077739" cy="511731"/>
          </a:xfrm>
          <a:prstGeom prst="rect">
            <a:avLst/>
          </a:prstGeom>
          <a:noFill/>
          <a:ln>
            <a:noFill/>
          </a:ln>
        </p:spPr>
        <p:txBody>
          <a:bodyPr spcFirstLastPara="1" wrap="square" lIns="99050" tIns="49511" rIns="99050" bIns="49511" anchor="b" anchorCtr="0">
            <a:noAutofit/>
          </a:bodyPr>
          <a:lstStyle/>
          <a:p>
            <a:pPr algn="r">
              <a:buSzPts val="1200"/>
            </a:pPr>
            <a:fld id="{00000000-1234-1234-1234-123412341234}" type="slidenum">
              <a:rPr lang="fr-FR" sz="1300">
                <a:solidFill>
                  <a:schemeClr val="dk1"/>
                </a:solidFill>
                <a:latin typeface="Calibri"/>
                <a:ea typeface="Calibri"/>
                <a:cs typeface="Calibri"/>
                <a:sym typeface="Calibri"/>
              </a:rPr>
              <a:pPr algn="r">
                <a:buSzPts val="1200"/>
              </a:pPr>
              <a:t>9</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8620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idele.fr/fileadmin/medias/Documents/Livret_pedagogique_milouv.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mailto:j.pithon@groupe-esa.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leleveuretloiseau.wixsite.com/boeuf49"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mailto:j.pithon@groupe-esa.com" TargetMode="External"/><Relationship Id="rId4" Type="http://schemas.openxmlformats.org/officeDocument/2006/relationships/hyperlink" Target="http://www.lpo-anjou.org/lpo-anjou/sites-espec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groupe-esa.com/" TargetMode="External"/><Relationship Id="rId7"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hyperlink" Target="http://www.hnvlink.eu" TargetMode="External"/><Relationship Id="rId4" Type="http://schemas.openxmlformats.org/officeDocument/2006/relationships/hyperlink" Target="http://www.hnvlink.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2097053" y="7936"/>
            <a:ext cx="5137547" cy="6850063"/>
          </a:xfrm>
          <a:prstGeom prst="rect">
            <a:avLst/>
          </a:prstGeom>
          <a:noFill/>
          <a:ln>
            <a:noFill/>
          </a:ln>
        </p:spPr>
      </p:pic>
      <p:sp>
        <p:nvSpPr>
          <p:cNvPr id="90" name="Google Shape;90;p13"/>
          <p:cNvSpPr txBox="1">
            <a:spLocks noGrp="1"/>
          </p:cNvSpPr>
          <p:nvPr>
            <p:ph type="ctrTitle"/>
          </p:nvPr>
        </p:nvSpPr>
        <p:spPr>
          <a:xfrm>
            <a:off x="779626" y="2348880"/>
            <a:ext cx="7772400" cy="14700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fr-FR" sz="4400" b="1" i="0" u="none" strike="noStrike" cap="none">
                <a:solidFill>
                  <a:schemeClr val="dk1"/>
                </a:solidFill>
                <a:latin typeface="Calibri"/>
                <a:ea typeface="Calibri"/>
                <a:cs typeface="Calibri"/>
                <a:sym typeface="Calibri"/>
              </a:rPr>
              <a:t>Basses vallées angevines</a:t>
            </a:r>
            <a:br>
              <a:rPr lang="fr-FR" sz="4400" b="1" i="0" u="none" strike="noStrike" cap="none">
                <a:solidFill>
                  <a:schemeClr val="dk1"/>
                </a:solidFill>
                <a:latin typeface="Calibri"/>
                <a:ea typeface="Calibri"/>
                <a:cs typeface="Calibri"/>
                <a:sym typeface="Calibri"/>
              </a:rPr>
            </a:br>
            <a:r>
              <a:rPr lang="fr-FR" sz="4400" b="1" i="0" u="none" strike="noStrike" cap="none">
                <a:solidFill>
                  <a:schemeClr val="dk1"/>
                </a:solidFill>
                <a:latin typeface="Calibri"/>
                <a:ea typeface="Calibri"/>
                <a:cs typeface="Calibri"/>
                <a:sym typeface="Calibri"/>
              </a:rPr>
              <a:t>Flood meadows of Angers</a:t>
            </a:r>
            <a:endParaRPr sz="4400" b="1" i="0" u="none" strike="noStrike" cap="none">
              <a:solidFill>
                <a:schemeClr val="dk1"/>
              </a:solidFill>
              <a:latin typeface="Calibri"/>
              <a:ea typeface="Calibri"/>
              <a:cs typeface="Calibri"/>
              <a:sym typeface="Calibri"/>
            </a:endParaRPr>
          </a:p>
        </p:txBody>
      </p:sp>
      <p:sp>
        <p:nvSpPr>
          <p:cNvPr id="91" name="Google Shape;91;p13"/>
          <p:cNvSpPr txBox="1">
            <a:spLocks noGrp="1"/>
          </p:cNvSpPr>
          <p:nvPr>
            <p:ph type="subTitle" idx="1"/>
          </p:nvPr>
        </p:nvSpPr>
        <p:spPr>
          <a:xfrm>
            <a:off x="2097053" y="4221088"/>
            <a:ext cx="5137548" cy="2351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600"/>
              <a:buFont typeface="Arial"/>
              <a:buNone/>
            </a:pPr>
            <a:r>
              <a:rPr lang="fr-FR" sz="3600" b="1" i="0" u="none" strike="noStrike" cap="none">
                <a:solidFill>
                  <a:schemeClr val="lt1"/>
                </a:solidFill>
                <a:latin typeface="Calibri"/>
                <a:ea typeface="Calibri"/>
                <a:cs typeface="Calibri"/>
                <a:sym typeface="Calibri"/>
              </a:rPr>
              <a:t>A French case study in high nature value farming</a:t>
            </a:r>
            <a:endParaRPr sz="3600" b="1" i="0" u="none" strike="noStrike" cap="none">
              <a:solidFill>
                <a:schemeClr val="lt1"/>
              </a:solidFill>
              <a:latin typeface="Calibri"/>
              <a:ea typeface="Calibri"/>
              <a:cs typeface="Calibri"/>
              <a:sym typeface="Calibri"/>
            </a:endParaRPr>
          </a:p>
          <a:p>
            <a:pPr marL="0" marR="0" lvl="0" indent="0" algn="ctr" rtl="0">
              <a:lnSpc>
                <a:spcPct val="100000"/>
              </a:lnSpc>
              <a:spcBef>
                <a:spcPts val="160"/>
              </a:spcBef>
              <a:spcAft>
                <a:spcPts val="0"/>
              </a:spcAft>
              <a:buClr>
                <a:srgbClr val="888888"/>
              </a:buClr>
              <a:buSzPts val="800"/>
              <a:buFont typeface="Arial"/>
              <a:buNone/>
            </a:pPr>
            <a:endParaRPr sz="800" b="1" i="0" u="none" strike="noStrike" cap="none">
              <a:solidFill>
                <a:schemeClr val="lt1"/>
              </a:solidFill>
              <a:latin typeface="Calibri"/>
              <a:ea typeface="Calibri"/>
              <a:cs typeface="Calibri"/>
              <a:sym typeface="Calibri"/>
            </a:endParaRPr>
          </a:p>
          <a:p>
            <a:pPr marL="0" marR="0" lvl="0" indent="0" algn="ctr" rtl="0">
              <a:lnSpc>
                <a:spcPct val="100000"/>
              </a:lnSpc>
              <a:spcBef>
                <a:spcPts val="720"/>
              </a:spcBef>
              <a:spcAft>
                <a:spcPts val="0"/>
              </a:spcAft>
              <a:buClr>
                <a:schemeClr val="lt1"/>
              </a:buClr>
              <a:buSzPts val="3600"/>
              <a:buFont typeface="Arial"/>
              <a:buNone/>
            </a:pPr>
            <a:r>
              <a:rPr lang="fr-FR" sz="3600" b="1" i="0" u="none" strike="noStrike" cap="none">
                <a:solidFill>
                  <a:schemeClr val="lt1"/>
                </a:solidFill>
                <a:latin typeface="Calibri"/>
                <a:ea typeface="Calibri"/>
                <a:cs typeface="Calibri"/>
                <a:sym typeface="Calibri"/>
              </a:rPr>
              <a:t>Josephine Pithon</a:t>
            </a:r>
            <a:endParaRPr sz="3600" b="1" i="0" u="none" strike="noStrike" cap="none">
              <a:solidFill>
                <a:schemeClr val="lt1"/>
              </a:solidFill>
              <a:latin typeface="Calibri"/>
              <a:ea typeface="Calibri"/>
              <a:cs typeface="Calibri"/>
              <a:sym typeface="Calibri"/>
            </a:endParaRPr>
          </a:p>
          <a:p>
            <a:pPr marL="0" marR="0" lvl="0" indent="0" algn="ctr" rtl="0">
              <a:lnSpc>
                <a:spcPct val="100000"/>
              </a:lnSpc>
              <a:spcBef>
                <a:spcPts val="720"/>
              </a:spcBef>
              <a:spcAft>
                <a:spcPts val="0"/>
              </a:spcAft>
              <a:buClr>
                <a:schemeClr val="lt1"/>
              </a:buClr>
              <a:buSzPts val="3600"/>
              <a:buFont typeface="Arial"/>
              <a:buNone/>
            </a:pPr>
            <a:r>
              <a:rPr lang="fr-FR" sz="3600" b="1" i="0" u="none" strike="noStrike" cap="none">
                <a:solidFill>
                  <a:schemeClr val="lt1"/>
                </a:solidFill>
                <a:latin typeface="Calibri"/>
                <a:ea typeface="Calibri"/>
                <a:cs typeface="Calibri"/>
                <a:sym typeface="Calibri"/>
              </a:rPr>
              <a:t> </a:t>
            </a:r>
            <a:endParaRPr sz="3600" b="1" i="0" u="none" strike="noStrike" cap="none">
              <a:solidFill>
                <a:schemeClr val="lt1"/>
              </a:solidFill>
              <a:latin typeface="Calibri"/>
              <a:ea typeface="Calibri"/>
              <a:cs typeface="Calibri"/>
              <a:sym typeface="Calibri"/>
            </a:endParaRPr>
          </a:p>
        </p:txBody>
      </p:sp>
      <p:sp>
        <p:nvSpPr>
          <p:cNvPr id="92" name="Google Shape;92;p13" descr="le boeuf des vallÃ©es angevin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3" name="Google Shape;93;p13"/>
          <p:cNvPicPr preferRelativeResize="0"/>
          <p:nvPr/>
        </p:nvPicPr>
        <p:blipFill rotWithShape="1">
          <a:blip r:embed="rId4">
            <a:alphaModFix/>
          </a:blip>
          <a:srcRect/>
          <a:stretch/>
        </p:blipFill>
        <p:spPr>
          <a:xfrm>
            <a:off x="0" y="5849887"/>
            <a:ext cx="1813128" cy="10081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A successful Natura 2000 nego</a:t>
            </a:r>
            <a:r>
              <a:rPr lang="fr-FR" sz="2800">
                <a:solidFill>
                  <a:schemeClr val="dk1"/>
                </a:solidFill>
                <a:latin typeface="Calibri"/>
                <a:ea typeface="Calibri"/>
                <a:cs typeface="Calibri"/>
                <a:sym typeface="Calibri"/>
              </a:rPr>
              <a:t>t</a:t>
            </a:r>
            <a:r>
              <a:rPr lang="fr-FR" sz="2800" b="0" i="0" u="none" strike="noStrike" cap="none">
                <a:solidFill>
                  <a:schemeClr val="dk1"/>
                </a:solidFill>
                <a:latin typeface="Calibri"/>
                <a:ea typeface="Calibri"/>
                <a:cs typeface="Calibri"/>
                <a:sym typeface="Calibri"/>
              </a:rPr>
              <a:t>iation</a:t>
            </a:r>
            <a:endParaRPr sz="2800" b="0" i="1" u="none" strike="noStrike" cap="none">
              <a:solidFill>
                <a:schemeClr val="dk1"/>
              </a:solidFill>
              <a:latin typeface="Calibri"/>
              <a:ea typeface="Calibri"/>
              <a:cs typeface="Calibri"/>
              <a:sym typeface="Calibri"/>
            </a:endParaRPr>
          </a:p>
        </p:txBody>
      </p:sp>
      <p:grpSp>
        <p:nvGrpSpPr>
          <p:cNvPr id="191" name="Google Shape;191;p22"/>
          <p:cNvGrpSpPr/>
          <p:nvPr/>
        </p:nvGrpSpPr>
        <p:grpSpPr>
          <a:xfrm>
            <a:off x="906964" y="980728"/>
            <a:ext cx="2304256" cy="5312350"/>
            <a:chOff x="899592" y="708939"/>
            <a:chExt cx="2304256" cy="5312350"/>
          </a:xfrm>
        </p:grpSpPr>
        <p:pic>
          <p:nvPicPr>
            <p:cNvPr id="192" name="Google Shape;192;p22" descr="C:\Users\j.pithon\Documents\Pédagogie\HNV-Link\Photos_BVA_Sechet\fauche_comTiercé_030620_4.JPG"/>
            <p:cNvPicPr preferRelativeResize="0"/>
            <p:nvPr/>
          </p:nvPicPr>
          <p:blipFill rotWithShape="1">
            <a:blip r:embed="rId3">
              <a:alphaModFix/>
            </a:blip>
            <a:srcRect/>
            <a:stretch/>
          </p:blipFill>
          <p:spPr>
            <a:xfrm>
              <a:off x="899592" y="708939"/>
              <a:ext cx="2304256" cy="1728192"/>
            </a:xfrm>
            <a:prstGeom prst="rect">
              <a:avLst/>
            </a:prstGeom>
            <a:noFill/>
            <a:ln>
              <a:noFill/>
            </a:ln>
          </p:spPr>
        </p:pic>
        <p:pic>
          <p:nvPicPr>
            <p:cNvPr id="193" name="Google Shape;193;p22" descr="C:\Users\j.pithon\Documents\Pédagogie\HNV-Link\Photos_BVA_Sechet\Soulaire24-02-06(ES)3.jpg"/>
            <p:cNvPicPr preferRelativeResize="0"/>
            <p:nvPr/>
          </p:nvPicPr>
          <p:blipFill rotWithShape="1">
            <a:blip r:embed="rId4">
              <a:alphaModFix/>
            </a:blip>
            <a:srcRect/>
            <a:stretch/>
          </p:blipFill>
          <p:spPr>
            <a:xfrm>
              <a:off x="899592" y="2499733"/>
              <a:ext cx="2304256" cy="1728778"/>
            </a:xfrm>
            <a:prstGeom prst="rect">
              <a:avLst/>
            </a:prstGeom>
            <a:noFill/>
            <a:ln>
              <a:noFill/>
            </a:ln>
          </p:spPr>
        </p:pic>
        <p:pic>
          <p:nvPicPr>
            <p:cNvPr id="194" name="Google Shape;194;p22" descr="C:\Users\j.pithon\Documents\Pédagogie\HNV-Link\Photos_BVA_Sechet\Vallevres_20-03-2006(ES)1.jpg"/>
            <p:cNvPicPr preferRelativeResize="0"/>
            <p:nvPr/>
          </p:nvPicPr>
          <p:blipFill rotWithShape="1">
            <a:blip r:embed="rId5">
              <a:alphaModFix/>
            </a:blip>
            <a:srcRect/>
            <a:stretch/>
          </p:blipFill>
          <p:spPr>
            <a:xfrm>
              <a:off x="899593" y="4293097"/>
              <a:ext cx="2303474" cy="1728192"/>
            </a:xfrm>
            <a:prstGeom prst="rect">
              <a:avLst/>
            </a:prstGeom>
            <a:noFill/>
            <a:ln>
              <a:noFill/>
            </a:ln>
          </p:spPr>
        </p:pic>
      </p:grpSp>
      <p:pic>
        <p:nvPicPr>
          <p:cNvPr id="195" name="Google Shape;195;p22"/>
          <p:cNvPicPr preferRelativeResize="0"/>
          <p:nvPr/>
        </p:nvPicPr>
        <p:blipFill>
          <a:blip r:embed="rId6">
            <a:alphaModFix/>
          </a:blip>
          <a:stretch>
            <a:fillRect/>
          </a:stretch>
        </p:blipFill>
        <p:spPr>
          <a:xfrm>
            <a:off x="3363620" y="675620"/>
            <a:ext cx="5440812" cy="60299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p:nvPr/>
        </p:nvSpPr>
        <p:spPr>
          <a:xfrm>
            <a:off x="0" y="0"/>
            <a:ext cx="9144000" cy="954107"/>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Support for wildlife-friendly management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through Agri-Environment Schemes (AES)</a:t>
            </a:r>
            <a:endParaRPr sz="2800" b="0" i="1" u="none" strike="noStrike" cap="none">
              <a:solidFill>
                <a:schemeClr val="dk1"/>
              </a:solidFill>
              <a:latin typeface="Calibri"/>
              <a:ea typeface="Calibri"/>
              <a:cs typeface="Calibri"/>
              <a:sym typeface="Calibri"/>
            </a:endParaRPr>
          </a:p>
        </p:txBody>
      </p:sp>
      <p:sp>
        <p:nvSpPr>
          <p:cNvPr id="202" name="Google Shape;202;p23"/>
          <p:cNvSpPr txBox="1">
            <a:spLocks noGrp="1"/>
          </p:cNvSpPr>
          <p:nvPr>
            <p:ph type="body" idx="1"/>
          </p:nvPr>
        </p:nvSpPr>
        <p:spPr>
          <a:xfrm>
            <a:off x="0" y="1239600"/>
            <a:ext cx="3905100" cy="1784100"/>
          </a:xfrm>
          <a:prstGeom prst="rect">
            <a:avLst/>
          </a:prstGeom>
          <a:noFill/>
          <a:ln>
            <a:noFill/>
          </a:ln>
        </p:spPr>
        <p:txBody>
          <a:bodyPr spcFirstLastPara="1" wrap="square" lIns="91425" tIns="45700" rIns="91425" bIns="45700" anchor="t" anchorCtr="0">
            <a:noAutofit/>
          </a:bodyPr>
          <a:lstStyle/>
          <a:p>
            <a:pPr marL="342900" marR="0" lvl="0" indent="-353060" algn="l" rtl="0">
              <a:lnSpc>
                <a:spcPct val="8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Extensive grassland management</a:t>
            </a:r>
            <a:endParaRPr sz="2400"/>
          </a:p>
          <a:p>
            <a:pPr marL="914400" marR="0" lvl="1" indent="-381000" algn="l" rtl="0">
              <a:lnSpc>
                <a:spcPct val="8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limited use of fertilizer</a:t>
            </a:r>
            <a:endParaRPr sz="2400"/>
          </a:p>
          <a:p>
            <a:pPr marL="914400" marR="0" lvl="1" indent="-381000" algn="l" rtl="0">
              <a:lnSpc>
                <a:spcPct val="8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lower stocking rates</a:t>
            </a:r>
            <a:endParaRPr sz="2400" b="0" i="0" u="none" strike="noStrike" cap="none">
              <a:solidFill>
                <a:schemeClr val="dk1"/>
              </a:solidFill>
              <a:latin typeface="Calibri"/>
              <a:ea typeface="Calibri"/>
              <a:cs typeface="Calibri"/>
              <a:sym typeface="Calibri"/>
            </a:endParaRPr>
          </a:p>
          <a:p>
            <a:pPr marL="342900" marR="0" lvl="0" indent="0" algn="l" rtl="0">
              <a:lnSpc>
                <a:spcPct val="80000"/>
              </a:lnSpc>
              <a:spcBef>
                <a:spcPts val="448"/>
              </a:spcBef>
              <a:spcAft>
                <a:spcPts val="0"/>
              </a:spcAft>
              <a:buNone/>
            </a:pPr>
            <a:endParaRPr sz="2400" b="0" i="0" u="none" strike="noStrike" cap="none">
              <a:solidFill>
                <a:schemeClr val="dk1"/>
              </a:solidFill>
              <a:latin typeface="Calibri"/>
              <a:ea typeface="Calibri"/>
              <a:cs typeface="Calibri"/>
              <a:sym typeface="Calibri"/>
            </a:endParaRPr>
          </a:p>
        </p:txBody>
      </p:sp>
      <p:pic>
        <p:nvPicPr>
          <p:cNvPr id="203" name="Google Shape;203;p23"/>
          <p:cNvPicPr preferRelativeResize="0"/>
          <p:nvPr/>
        </p:nvPicPr>
        <p:blipFill rotWithShape="1">
          <a:blip r:embed="rId3">
            <a:alphaModFix/>
          </a:blip>
          <a:srcRect/>
          <a:stretch/>
        </p:blipFill>
        <p:spPr>
          <a:xfrm>
            <a:off x="3648450" y="4076175"/>
            <a:ext cx="5385949" cy="2608800"/>
          </a:xfrm>
          <a:prstGeom prst="rect">
            <a:avLst/>
          </a:prstGeom>
          <a:noFill/>
          <a:ln>
            <a:noFill/>
          </a:ln>
        </p:spPr>
      </p:pic>
      <p:sp>
        <p:nvSpPr>
          <p:cNvPr id="204" name="Google Shape;204;p23" descr="fauche centrifu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23" descr="fauche centrifuge"/>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23" descr="fauche centrifuge"/>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23"/>
          <p:cNvSpPr txBox="1"/>
          <p:nvPr/>
        </p:nvSpPr>
        <p:spPr>
          <a:xfrm>
            <a:off x="4653625" y="1094050"/>
            <a:ext cx="4286100" cy="2190600"/>
          </a:xfrm>
          <a:prstGeom prst="rect">
            <a:avLst/>
          </a:prstGeom>
          <a:noFill/>
          <a:ln>
            <a:noFill/>
          </a:ln>
        </p:spPr>
        <p:txBody>
          <a:bodyPr spcFirstLastPara="1" wrap="square" lIns="91425" tIns="91425" rIns="91425" bIns="91425" anchor="t" anchorCtr="0">
            <a:noAutofit/>
          </a:bodyPr>
          <a:lstStyle/>
          <a:p>
            <a:pPr marL="342900" lvl="0" indent="-353060" algn="l" rtl="0">
              <a:lnSpc>
                <a:spcPct val="80000"/>
              </a:lnSpc>
              <a:spcBef>
                <a:spcPts val="448"/>
              </a:spcBef>
              <a:spcAft>
                <a:spcPts val="0"/>
              </a:spcAft>
              <a:buClr>
                <a:schemeClr val="dk1"/>
              </a:buClr>
              <a:buSzPts val="2400"/>
              <a:buChar char="•"/>
            </a:pPr>
            <a:r>
              <a:rPr lang="fr-FR" sz="2400">
                <a:solidFill>
                  <a:schemeClr val="dk1"/>
                </a:solidFill>
                <a:latin typeface="Calibri"/>
                <a:ea typeface="Calibri"/>
                <a:cs typeface="Calibri"/>
                <a:sym typeface="Calibri"/>
              </a:rPr>
              <a:t>Maintenance of hedgerow networks</a:t>
            </a:r>
            <a:endParaRPr sz="2400">
              <a:solidFill>
                <a:schemeClr val="dk1"/>
              </a:solidFill>
              <a:latin typeface="Calibri"/>
              <a:ea typeface="Calibri"/>
              <a:cs typeface="Calibri"/>
              <a:sym typeface="Calibri"/>
            </a:endParaRPr>
          </a:p>
          <a:p>
            <a:pPr marL="342900" lvl="0" indent="-353060" algn="l" rtl="0">
              <a:lnSpc>
                <a:spcPct val="80000"/>
              </a:lnSpc>
              <a:spcBef>
                <a:spcPts val="448"/>
              </a:spcBef>
              <a:spcAft>
                <a:spcPts val="0"/>
              </a:spcAft>
              <a:buClr>
                <a:schemeClr val="dk1"/>
              </a:buClr>
              <a:buSzPts val="2400"/>
              <a:buChar char="•"/>
            </a:pPr>
            <a:r>
              <a:rPr lang="fr-FR" sz="2400">
                <a:solidFill>
                  <a:schemeClr val="dk1"/>
                </a:solidFill>
                <a:latin typeface="Calibri"/>
                <a:ea typeface="Calibri"/>
                <a:cs typeface="Calibri"/>
                <a:sym typeface="Calibri"/>
              </a:rPr>
              <a:t>Preservation and maintenance of older trees and dead wood</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08" name="Google Shape;208;p23"/>
          <p:cNvSpPr txBox="1"/>
          <p:nvPr/>
        </p:nvSpPr>
        <p:spPr>
          <a:xfrm>
            <a:off x="0" y="4175700"/>
            <a:ext cx="4463100" cy="2608800"/>
          </a:xfrm>
          <a:prstGeom prst="rect">
            <a:avLst/>
          </a:prstGeom>
          <a:noFill/>
          <a:ln>
            <a:noFill/>
          </a:ln>
        </p:spPr>
        <p:txBody>
          <a:bodyPr spcFirstLastPara="1" wrap="square" lIns="91425" tIns="91425" rIns="91425" bIns="91425" anchor="t" anchorCtr="0">
            <a:noAutofit/>
          </a:bodyPr>
          <a:lstStyle/>
          <a:p>
            <a:pPr marL="342900" lvl="0" indent="-353060" algn="l" rtl="0">
              <a:lnSpc>
                <a:spcPct val="80000"/>
              </a:lnSpc>
              <a:spcBef>
                <a:spcPts val="448"/>
              </a:spcBef>
              <a:spcAft>
                <a:spcPts val="0"/>
              </a:spcAft>
              <a:buClr>
                <a:schemeClr val="dk1"/>
              </a:buClr>
              <a:buSzPts val="2400"/>
              <a:buChar char="•"/>
            </a:pPr>
            <a:r>
              <a:rPr lang="fr-FR" sz="2400">
                <a:solidFill>
                  <a:schemeClr val="dk1"/>
                </a:solidFill>
                <a:latin typeface="Calibri"/>
                <a:ea typeface="Calibri"/>
                <a:cs typeface="Calibri"/>
                <a:sym typeface="Calibri"/>
              </a:rPr>
              <a:t>Wildlife-friendly mowing</a:t>
            </a:r>
            <a:endParaRPr sz="2400">
              <a:solidFill>
                <a:schemeClr val="dk1"/>
              </a:solidFill>
              <a:latin typeface="Calibri"/>
              <a:ea typeface="Calibri"/>
              <a:cs typeface="Calibri"/>
              <a:sym typeface="Calibri"/>
            </a:endParaRPr>
          </a:p>
          <a:p>
            <a:pPr marL="914400" lvl="1" indent="-381000" algn="l" rtl="0">
              <a:lnSpc>
                <a:spcPct val="80000"/>
              </a:lnSpc>
              <a:spcBef>
                <a:spcPts val="448"/>
              </a:spcBef>
              <a:spcAft>
                <a:spcPts val="0"/>
              </a:spcAft>
              <a:buClr>
                <a:schemeClr val="dk1"/>
              </a:buClr>
              <a:buSzPts val="2400"/>
              <a:buChar char="–"/>
            </a:pPr>
            <a:r>
              <a:rPr lang="fr-FR" sz="2400">
                <a:solidFill>
                  <a:schemeClr val="dk1"/>
                </a:solidFill>
                <a:latin typeface="Calibri"/>
                <a:ea typeface="Calibri"/>
                <a:cs typeface="Calibri"/>
                <a:sym typeface="Calibri"/>
              </a:rPr>
              <a:t>later mowing dates</a:t>
            </a:r>
            <a:endParaRPr sz="2400">
              <a:solidFill>
                <a:schemeClr val="dk1"/>
              </a:solidFill>
              <a:latin typeface="Calibri"/>
              <a:ea typeface="Calibri"/>
              <a:cs typeface="Calibri"/>
              <a:sym typeface="Calibri"/>
            </a:endParaRPr>
          </a:p>
          <a:p>
            <a:pPr marL="914400" lvl="1" indent="-381000" algn="l" rtl="0">
              <a:lnSpc>
                <a:spcPct val="80000"/>
              </a:lnSpc>
              <a:spcBef>
                <a:spcPts val="448"/>
              </a:spcBef>
              <a:spcAft>
                <a:spcPts val="0"/>
              </a:spcAft>
              <a:buClr>
                <a:schemeClr val="dk1"/>
              </a:buClr>
              <a:buSzPts val="2400"/>
              <a:buChar char="–"/>
            </a:pPr>
            <a:r>
              <a:rPr lang="fr-FR" sz="2400">
                <a:solidFill>
                  <a:schemeClr val="dk1"/>
                </a:solidFill>
                <a:latin typeface="Calibri"/>
                <a:ea typeface="Calibri"/>
                <a:cs typeface="Calibri"/>
                <a:sym typeface="Calibri"/>
              </a:rPr>
              <a:t>mowing from centre outwards (pictured)</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A series of changing Agri-Environment Schemes</a:t>
            </a:r>
            <a:endParaRPr sz="2800" b="0" i="1" u="none" strike="noStrike" cap="none">
              <a:solidFill>
                <a:schemeClr val="dk1"/>
              </a:solidFill>
              <a:latin typeface="Calibri"/>
              <a:ea typeface="Calibri"/>
              <a:cs typeface="Calibri"/>
              <a:sym typeface="Calibri"/>
            </a:endParaRPr>
          </a:p>
        </p:txBody>
      </p:sp>
      <p:pic>
        <p:nvPicPr>
          <p:cNvPr id="215" name="Google Shape;215;p24" descr="C:\Users\j.pithon\Documents\Pédagogie\HNV-Link\Photos_BVA_Sechet\fauche_comTiercé_030620_10.JPG"/>
          <p:cNvPicPr preferRelativeResize="0"/>
          <p:nvPr/>
        </p:nvPicPr>
        <p:blipFill rotWithShape="1">
          <a:blip r:embed="rId3">
            <a:alphaModFix/>
          </a:blip>
          <a:srcRect/>
          <a:stretch/>
        </p:blipFill>
        <p:spPr>
          <a:xfrm>
            <a:off x="906016" y="895536"/>
            <a:ext cx="7331968" cy="5498976"/>
          </a:xfrm>
          <a:prstGeom prst="rect">
            <a:avLst/>
          </a:prstGeom>
          <a:noFill/>
          <a:ln>
            <a:noFill/>
          </a:ln>
        </p:spPr>
      </p:pic>
      <p:grpSp>
        <p:nvGrpSpPr>
          <p:cNvPr id="216" name="Google Shape;216;p24"/>
          <p:cNvGrpSpPr/>
          <p:nvPr/>
        </p:nvGrpSpPr>
        <p:grpSpPr>
          <a:xfrm>
            <a:off x="505534" y="5055614"/>
            <a:ext cx="8132930" cy="707211"/>
            <a:chOff x="1986" y="474486"/>
            <a:chExt cx="8132930" cy="707211"/>
          </a:xfrm>
        </p:grpSpPr>
        <p:sp>
          <p:nvSpPr>
            <p:cNvPr id="217" name="Google Shape;217;p24"/>
            <p:cNvSpPr/>
            <p:nvPr/>
          </p:nvSpPr>
          <p:spPr>
            <a:xfrm>
              <a:off x="1986" y="474486"/>
              <a:ext cx="1768028" cy="707211"/>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4"/>
            <p:cNvSpPr txBox="1"/>
            <p:nvPr/>
          </p:nvSpPr>
          <p:spPr>
            <a:xfrm>
              <a:off x="355592" y="474486"/>
              <a:ext cx="1060817" cy="707211"/>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fr-FR" sz="2400" b="0" i="0" u="none" strike="noStrike" cap="none">
                  <a:solidFill>
                    <a:schemeClr val="lt1"/>
                  </a:solidFill>
                  <a:latin typeface="Calibri"/>
                  <a:ea typeface="Calibri"/>
                  <a:cs typeface="Calibri"/>
                  <a:sym typeface="Calibri"/>
                </a:rPr>
                <a:t>1992 / OLAE</a:t>
              </a:r>
              <a:endParaRPr sz="2400" b="0" i="0" u="none" strike="noStrike" cap="none">
                <a:solidFill>
                  <a:schemeClr val="lt1"/>
                </a:solidFill>
                <a:latin typeface="Calibri"/>
                <a:ea typeface="Calibri"/>
                <a:cs typeface="Calibri"/>
                <a:sym typeface="Calibri"/>
              </a:endParaRPr>
            </a:p>
          </p:txBody>
        </p:sp>
        <p:sp>
          <p:nvSpPr>
            <p:cNvPr id="219" name="Google Shape;219;p24"/>
            <p:cNvSpPr/>
            <p:nvPr/>
          </p:nvSpPr>
          <p:spPr>
            <a:xfrm>
              <a:off x="1593212" y="474486"/>
              <a:ext cx="1768028" cy="707211"/>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4"/>
            <p:cNvSpPr txBox="1"/>
            <p:nvPr/>
          </p:nvSpPr>
          <p:spPr>
            <a:xfrm>
              <a:off x="1946818" y="474486"/>
              <a:ext cx="1060817" cy="707211"/>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fr-FR" sz="2400" b="0" i="0" u="none" strike="noStrike" cap="none">
                  <a:solidFill>
                    <a:schemeClr val="lt1"/>
                  </a:solidFill>
                  <a:latin typeface="Calibri"/>
                  <a:ea typeface="Calibri"/>
                  <a:cs typeface="Calibri"/>
                  <a:sym typeface="Calibri"/>
                </a:rPr>
                <a:t>1999 / CTE</a:t>
              </a:r>
              <a:endParaRPr sz="2400" b="0" i="0" u="none" strike="noStrike" cap="none">
                <a:solidFill>
                  <a:schemeClr val="lt1"/>
                </a:solidFill>
                <a:latin typeface="Calibri"/>
                <a:ea typeface="Calibri"/>
                <a:cs typeface="Calibri"/>
                <a:sym typeface="Calibri"/>
              </a:endParaRPr>
            </a:p>
          </p:txBody>
        </p:sp>
        <p:sp>
          <p:nvSpPr>
            <p:cNvPr id="221" name="Google Shape;221;p24"/>
            <p:cNvSpPr/>
            <p:nvPr/>
          </p:nvSpPr>
          <p:spPr>
            <a:xfrm>
              <a:off x="3184437" y="474486"/>
              <a:ext cx="1768028" cy="707211"/>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4"/>
            <p:cNvSpPr txBox="1"/>
            <p:nvPr/>
          </p:nvSpPr>
          <p:spPr>
            <a:xfrm>
              <a:off x="3538043" y="474486"/>
              <a:ext cx="1060817" cy="707211"/>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fr-FR" sz="2300" b="0" i="0" u="none" strike="noStrike" cap="none">
                  <a:solidFill>
                    <a:schemeClr val="lt1"/>
                  </a:solidFill>
                  <a:latin typeface="Calibri"/>
                  <a:ea typeface="Calibri"/>
                  <a:cs typeface="Calibri"/>
                  <a:sym typeface="Calibri"/>
                </a:rPr>
                <a:t>2</a:t>
              </a:r>
              <a:r>
                <a:rPr lang="fr-FR" sz="2400" b="0" i="0" u="none" strike="noStrike" cap="none">
                  <a:solidFill>
                    <a:schemeClr val="lt1"/>
                  </a:solidFill>
                  <a:latin typeface="Calibri"/>
                  <a:ea typeface="Calibri"/>
                  <a:cs typeface="Calibri"/>
                  <a:sym typeface="Calibri"/>
                </a:rPr>
                <a:t>002 / CAD</a:t>
              </a:r>
              <a:endParaRPr sz="2400" b="0" i="0" u="none" strike="noStrike" cap="none">
                <a:solidFill>
                  <a:schemeClr val="lt1"/>
                </a:solidFill>
                <a:latin typeface="Calibri"/>
                <a:ea typeface="Calibri"/>
                <a:cs typeface="Calibri"/>
                <a:sym typeface="Calibri"/>
              </a:endParaRPr>
            </a:p>
          </p:txBody>
        </p:sp>
        <p:sp>
          <p:nvSpPr>
            <p:cNvPr id="223" name="Google Shape;223;p24"/>
            <p:cNvSpPr/>
            <p:nvPr/>
          </p:nvSpPr>
          <p:spPr>
            <a:xfrm>
              <a:off x="4775663" y="474486"/>
              <a:ext cx="1768028" cy="707211"/>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4"/>
            <p:cNvSpPr txBox="1"/>
            <p:nvPr/>
          </p:nvSpPr>
          <p:spPr>
            <a:xfrm>
              <a:off x="5129269" y="474486"/>
              <a:ext cx="1060817" cy="707211"/>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fr-FR" sz="2400" b="0" i="0" u="none" strike="noStrike" cap="none">
                  <a:solidFill>
                    <a:schemeClr val="lt1"/>
                  </a:solidFill>
                  <a:latin typeface="Calibri"/>
                  <a:ea typeface="Calibri"/>
                  <a:cs typeface="Calibri"/>
                  <a:sym typeface="Calibri"/>
                </a:rPr>
                <a:t>2007 / MAET</a:t>
              </a:r>
              <a:endParaRPr sz="2400" b="0" i="0" u="none" strike="noStrike" cap="none">
                <a:solidFill>
                  <a:schemeClr val="lt1"/>
                </a:solidFill>
                <a:latin typeface="Calibri"/>
                <a:ea typeface="Calibri"/>
                <a:cs typeface="Calibri"/>
                <a:sym typeface="Calibri"/>
              </a:endParaRPr>
            </a:p>
          </p:txBody>
        </p:sp>
        <p:sp>
          <p:nvSpPr>
            <p:cNvPr id="225" name="Google Shape;225;p24"/>
            <p:cNvSpPr/>
            <p:nvPr/>
          </p:nvSpPr>
          <p:spPr>
            <a:xfrm>
              <a:off x="6366888" y="474486"/>
              <a:ext cx="1768028" cy="707211"/>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4"/>
            <p:cNvSpPr txBox="1"/>
            <p:nvPr/>
          </p:nvSpPr>
          <p:spPr>
            <a:xfrm>
              <a:off x="6720494" y="474486"/>
              <a:ext cx="1060817" cy="707211"/>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fr-FR" sz="2400" b="0" i="0" u="none" strike="noStrike" cap="none">
                  <a:solidFill>
                    <a:schemeClr val="lt1"/>
                  </a:solidFill>
                  <a:latin typeface="Calibri"/>
                  <a:ea typeface="Calibri"/>
                  <a:cs typeface="Calibri"/>
                  <a:sym typeface="Calibri"/>
                </a:rPr>
                <a:t>2014 / MAEC</a:t>
              </a:r>
              <a:endParaRPr sz="2400" b="0" i="0" u="none" strike="noStrike" cap="none">
                <a:solidFill>
                  <a:schemeClr val="lt1"/>
                </a:solidFill>
                <a:latin typeface="Calibri"/>
                <a:ea typeface="Calibri"/>
                <a:cs typeface="Calibri"/>
                <a:sym typeface="Calibri"/>
              </a:endParaRPr>
            </a:p>
          </p:txBody>
        </p:sp>
      </p:grpSp>
      <p:sp>
        <p:nvSpPr>
          <p:cNvPr id="227" name="Google Shape;227;p24"/>
          <p:cNvSpPr txBox="1"/>
          <p:nvPr/>
        </p:nvSpPr>
        <p:spPr>
          <a:xfrm>
            <a:off x="4842225" y="922650"/>
            <a:ext cx="3330000" cy="124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Late mowing allows ground-nesting birds to finish breeding </a:t>
            </a:r>
            <a:endParaRPr sz="2400" b="0" i="0" u="none" strike="noStrike" cap="none">
              <a:solidFill>
                <a:schemeClr val="dk1"/>
              </a:solidFill>
              <a:latin typeface="Calibri"/>
              <a:ea typeface="Calibri"/>
              <a:cs typeface="Calibri"/>
              <a:sym typeface="Calibri"/>
            </a:endParaRPr>
          </a:p>
        </p:txBody>
      </p:sp>
      <p:sp>
        <p:nvSpPr>
          <p:cNvPr id="228" name="Google Shape;228;p24"/>
          <p:cNvSpPr txBox="1"/>
          <p:nvPr/>
        </p:nvSpPr>
        <p:spPr>
          <a:xfrm>
            <a:off x="7003075" y="5913500"/>
            <a:ext cx="881700" cy="291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E. Séchet</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Local commercialisation and a labelling scheme</a:t>
            </a:r>
            <a:endParaRPr sz="2800" b="0" i="1" u="none" strike="noStrike" cap="none">
              <a:solidFill>
                <a:schemeClr val="dk1"/>
              </a:solidFill>
              <a:latin typeface="Calibri"/>
              <a:ea typeface="Calibri"/>
              <a:cs typeface="Calibri"/>
              <a:sym typeface="Calibri"/>
            </a:endParaRPr>
          </a:p>
        </p:txBody>
      </p:sp>
      <p:sp>
        <p:nvSpPr>
          <p:cNvPr id="235" name="Google Shape;235;p25" descr="https://static.wixstatic.com/media/a7f0f4_0d220000e5e24900ad089d0832f00465.jpg/v1/fill/w_316,h_110,al_c,q_80,usm_0.66_1.00_0.01/a7f0f4_0d220000e5e24900ad089d0832f00465.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6" name="Google Shape;236;p25"/>
          <p:cNvPicPr preferRelativeResize="0"/>
          <p:nvPr/>
        </p:nvPicPr>
        <p:blipFill rotWithShape="1">
          <a:blip r:embed="rId3">
            <a:alphaModFix/>
          </a:blip>
          <a:srcRect/>
          <a:stretch/>
        </p:blipFill>
        <p:spPr>
          <a:xfrm>
            <a:off x="5646433" y="616649"/>
            <a:ext cx="2640325" cy="1039900"/>
          </a:xfrm>
          <a:prstGeom prst="rect">
            <a:avLst/>
          </a:prstGeom>
          <a:noFill/>
          <a:ln>
            <a:noFill/>
          </a:ln>
        </p:spPr>
      </p:pic>
      <p:sp>
        <p:nvSpPr>
          <p:cNvPr id="237" name="Google Shape;237;p25"/>
          <p:cNvSpPr txBox="1">
            <a:spLocks noGrp="1"/>
          </p:cNvSpPr>
          <p:nvPr>
            <p:ph type="body" idx="1"/>
          </p:nvPr>
        </p:nvSpPr>
        <p:spPr>
          <a:xfrm>
            <a:off x="0" y="611650"/>
            <a:ext cx="4595100" cy="6191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6923C"/>
              </a:buClr>
              <a:buSzPts val="1850"/>
              <a:buFont typeface="Arial"/>
              <a:buNone/>
            </a:pPr>
            <a:r>
              <a:rPr lang="fr-FR" sz="2400" b="1" i="0" u="none" strike="noStrike" cap="none">
                <a:solidFill>
                  <a:srgbClr val="76923C"/>
                </a:solidFill>
                <a:latin typeface="Calibri"/>
                <a:ea typeface="Calibri"/>
                <a:cs typeface="Calibri"/>
                <a:sym typeface="Calibri"/>
              </a:rPr>
              <a:t>1997</a:t>
            </a:r>
            <a:r>
              <a:rPr lang="fr-FR" sz="2400" b="0" i="0" u="none" strike="noStrike" cap="none">
                <a:solidFill>
                  <a:schemeClr val="dk1"/>
                </a:solidFill>
                <a:latin typeface="Calibri"/>
                <a:ea typeface="Calibri"/>
                <a:cs typeface="Calibri"/>
                <a:sym typeface="Calibri"/>
              </a:rPr>
              <a:t>: Concerns about the future of livestock farming in the flood</a:t>
            </a:r>
            <a:r>
              <a:rPr lang="fr-FR" sz="2400"/>
              <a:t> </a:t>
            </a:r>
            <a:r>
              <a:rPr lang="fr-FR" sz="2400" b="0" i="0" u="none" strike="noStrike" cap="none">
                <a:solidFill>
                  <a:schemeClr val="dk1"/>
                </a:solidFill>
                <a:latin typeface="Calibri"/>
                <a:ea typeface="Calibri"/>
                <a:cs typeface="Calibri"/>
                <a:sym typeface="Calibri"/>
              </a:rPr>
              <a:t>meadows</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370"/>
              </a:spcBef>
              <a:spcAft>
                <a:spcPts val="0"/>
              </a:spcAft>
              <a:buClr>
                <a:srgbClr val="76923C"/>
              </a:buClr>
              <a:buSzPts val="1850"/>
              <a:buFont typeface="Arial"/>
              <a:buNone/>
            </a:pPr>
            <a:r>
              <a:rPr lang="fr-FR" sz="2400" b="1" i="0" u="none" strike="noStrike" cap="none">
                <a:solidFill>
                  <a:srgbClr val="76923C"/>
                </a:solidFill>
                <a:latin typeface="Calibri"/>
                <a:ea typeface="Calibri"/>
                <a:cs typeface="Calibri"/>
                <a:sym typeface="Calibri"/>
              </a:rPr>
              <a:t>2001</a:t>
            </a:r>
            <a:r>
              <a:rPr lang="fr-FR" sz="2400" b="0" i="0" u="none" strike="noStrike" cap="none">
                <a:solidFill>
                  <a:schemeClr val="dk1"/>
                </a:solidFill>
                <a:latin typeface="Calibri"/>
                <a:ea typeface="Calibri"/>
                <a:cs typeface="Calibri"/>
                <a:sym typeface="Calibri"/>
              </a:rPr>
              <a:t>: </a:t>
            </a:r>
            <a:r>
              <a:rPr lang="fr-FR" sz="2400"/>
              <a:t>“</a:t>
            </a:r>
            <a:r>
              <a:rPr lang="fr-FR" sz="2400" b="0" i="0" u="none" strike="noStrike" cap="none">
                <a:solidFill>
                  <a:schemeClr val="dk1"/>
                </a:solidFill>
                <a:latin typeface="Calibri"/>
                <a:ea typeface="Calibri"/>
                <a:cs typeface="Calibri"/>
                <a:sym typeface="Calibri"/>
              </a:rPr>
              <a:t>Angers Valleys Livestock Farmers Association</a:t>
            </a:r>
            <a:r>
              <a:rPr lang="fr-FR" sz="2400"/>
              <a:t>”</a:t>
            </a:r>
            <a:r>
              <a:rPr lang="fr-FR" sz="2400" b="0" i="0" u="none" strike="noStrike" cap="none">
                <a:solidFill>
                  <a:schemeClr val="dk1"/>
                </a:solidFill>
                <a:latin typeface="Calibri"/>
                <a:ea typeface="Calibri"/>
                <a:cs typeface="Calibri"/>
                <a:sym typeface="Calibri"/>
              </a:rPr>
              <a:t> founded </a:t>
            </a:r>
            <a:r>
              <a:rPr lang="fr-FR" sz="2400" b="1" i="0" u="none" strike="noStrike" cap="none">
                <a:solidFill>
                  <a:srgbClr val="76923C"/>
                </a:solidFill>
                <a:latin typeface="Calibri"/>
                <a:ea typeface="Calibri"/>
                <a:cs typeface="Calibri"/>
                <a:sym typeface="Calibri"/>
              </a:rPr>
              <a:t>2004</a:t>
            </a:r>
            <a:r>
              <a:rPr lang="fr-FR" sz="2400" b="0" i="0" u="none" strike="noStrike" cap="none">
                <a:solidFill>
                  <a:schemeClr val="dk1"/>
                </a:solidFill>
                <a:latin typeface="Calibri"/>
                <a:ea typeface="Calibri"/>
                <a:cs typeface="Calibri"/>
                <a:sym typeface="Calibri"/>
              </a:rPr>
              <a:t>: Registered trademark, publicity and promotion film made</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370"/>
              </a:spcBef>
              <a:spcAft>
                <a:spcPts val="0"/>
              </a:spcAft>
              <a:buClr>
                <a:srgbClr val="76923C"/>
              </a:buClr>
              <a:buSzPts val="1850"/>
              <a:buFont typeface="Arial"/>
              <a:buNone/>
            </a:pPr>
            <a:r>
              <a:rPr lang="fr-FR" sz="2400" b="1" i="0" u="none" strike="noStrike" cap="none">
                <a:solidFill>
                  <a:srgbClr val="76923C"/>
                </a:solidFill>
                <a:latin typeface="Calibri"/>
                <a:ea typeface="Calibri"/>
                <a:cs typeface="Calibri"/>
                <a:sym typeface="Calibri"/>
              </a:rPr>
              <a:t>2005</a:t>
            </a:r>
            <a:r>
              <a:rPr lang="fr-FR" sz="2400" b="0" i="0" u="none" strike="noStrike" cap="none">
                <a:solidFill>
                  <a:schemeClr val="dk1"/>
                </a:solidFill>
                <a:latin typeface="Calibri"/>
                <a:ea typeface="Calibri"/>
                <a:cs typeface="Calibri"/>
                <a:sym typeface="Calibri"/>
              </a:rPr>
              <a:t>: Difficulties in establishing  regular production and sales </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370"/>
              </a:spcBef>
              <a:spcAft>
                <a:spcPts val="0"/>
              </a:spcAft>
              <a:buClr>
                <a:srgbClr val="76923C"/>
              </a:buClr>
              <a:buSzPts val="1850"/>
              <a:buFont typeface="Arial"/>
              <a:buNone/>
            </a:pPr>
            <a:r>
              <a:rPr lang="fr-FR" sz="2400" b="1" i="0" u="none" strike="noStrike" cap="none">
                <a:solidFill>
                  <a:srgbClr val="76923C"/>
                </a:solidFill>
                <a:latin typeface="Calibri"/>
                <a:ea typeface="Calibri"/>
                <a:cs typeface="Calibri"/>
                <a:sym typeface="Calibri"/>
              </a:rPr>
              <a:t>2008- - ?</a:t>
            </a:r>
            <a:r>
              <a:rPr lang="fr-FR" sz="2400" b="0" i="0" u="none" strike="noStrike" cap="none">
                <a:solidFill>
                  <a:schemeClr val="dk1"/>
                </a:solidFill>
                <a:latin typeface="Calibri"/>
                <a:ea typeface="Calibri"/>
                <a:cs typeface="Calibri"/>
                <a:sym typeface="Calibri"/>
              </a:rPr>
              <a:t>:</a:t>
            </a:r>
            <a:r>
              <a:rPr lang="fr-FR" sz="2400" b="1" i="0" u="none" strike="noStrike" cap="none">
                <a:solidFill>
                  <a:srgbClr val="76923C"/>
                </a:solidFill>
                <a:latin typeface="Calibri"/>
                <a:ea typeface="Calibri"/>
                <a:cs typeface="Calibri"/>
                <a:sym typeface="Calibri"/>
              </a:rPr>
              <a:t> </a:t>
            </a:r>
            <a:r>
              <a:rPr lang="fr-FR" sz="2400" b="0" i="0" u="none" strike="noStrike" cap="none">
                <a:solidFill>
                  <a:schemeClr val="dk1"/>
                </a:solidFill>
                <a:latin typeface="Calibri"/>
                <a:ea typeface="Calibri"/>
                <a:cs typeface="Calibri"/>
                <a:sym typeface="Calibri"/>
              </a:rPr>
              <a:t>Collaborative work between local wildlife protection association, agriculture extension services, farmers and meat sector</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370"/>
              </a:spcBef>
              <a:spcAft>
                <a:spcPts val="0"/>
              </a:spcAft>
              <a:buClr>
                <a:srgbClr val="76923C"/>
              </a:buClr>
              <a:buSzPts val="1850"/>
              <a:buFont typeface="Arial"/>
              <a:buNone/>
            </a:pPr>
            <a:r>
              <a:rPr lang="fr-FR" sz="2400" b="1" i="0" u="none" strike="noStrike" cap="none">
                <a:solidFill>
                  <a:srgbClr val="76923C"/>
                </a:solidFill>
                <a:latin typeface="Calibri"/>
                <a:ea typeface="Calibri"/>
                <a:cs typeface="Calibri"/>
                <a:sym typeface="Calibri"/>
              </a:rPr>
              <a:t>2018</a:t>
            </a:r>
            <a:r>
              <a:rPr lang="fr-FR" sz="2400" b="0" i="0" u="none" strike="noStrike" cap="none">
                <a:solidFill>
                  <a:schemeClr val="dk1"/>
                </a:solidFill>
                <a:latin typeface="Calibri"/>
                <a:ea typeface="Calibri"/>
                <a:cs typeface="Calibri"/>
                <a:sym typeface="Calibri"/>
              </a:rPr>
              <a:t>: 11 farmers, 6 sales points</a:t>
            </a:r>
            <a:endParaRPr sz="2400" b="0" i="0" u="none" strike="noStrike" cap="none">
              <a:solidFill>
                <a:schemeClr val="dk1"/>
              </a:solidFill>
              <a:latin typeface="Calibri"/>
              <a:ea typeface="Calibri"/>
              <a:cs typeface="Calibri"/>
              <a:sym typeface="Calibri"/>
            </a:endParaRPr>
          </a:p>
        </p:txBody>
      </p:sp>
      <p:sp>
        <p:nvSpPr>
          <p:cNvPr id="238" name="Google Shape;238;p25"/>
          <p:cNvSpPr txBox="1"/>
          <p:nvPr/>
        </p:nvSpPr>
        <p:spPr>
          <a:xfrm>
            <a:off x="4668900" y="1582350"/>
            <a:ext cx="4475100" cy="5137800"/>
          </a:xfrm>
          <a:prstGeom prst="rect">
            <a:avLst/>
          </a:prstGeom>
          <a:noFill/>
          <a:ln w="22225" cap="flat" cmpd="sng">
            <a:solidFill>
              <a:srgbClr val="76923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fr-FR" sz="2400">
                <a:solidFill>
                  <a:schemeClr val="dk1"/>
                </a:solidFill>
                <a:latin typeface="Calibri"/>
                <a:ea typeface="Calibri"/>
                <a:cs typeface="Calibri"/>
                <a:sym typeface="Calibri"/>
              </a:rPr>
              <a:t>The F</a:t>
            </a:r>
            <a:r>
              <a:rPr lang="fr-FR" sz="2400" b="0" i="0" u="none" strike="noStrike" cap="none">
                <a:solidFill>
                  <a:schemeClr val="dk1"/>
                </a:solidFill>
                <a:latin typeface="Calibri"/>
                <a:ea typeface="Calibri"/>
                <a:cs typeface="Calibri"/>
                <a:sym typeface="Calibri"/>
              </a:rPr>
              <a:t>armers</a:t>
            </a:r>
            <a:r>
              <a:rPr lang="fr-FR" sz="2400">
                <a:solidFill>
                  <a:schemeClr val="dk1"/>
                </a:solidFill>
                <a:latin typeface="Calibri"/>
                <a:ea typeface="Calibri"/>
                <a:cs typeface="Calibri"/>
                <a:sym typeface="Calibri"/>
              </a:rPr>
              <a:t>’</a:t>
            </a:r>
            <a:r>
              <a:rPr lang="fr-FR" sz="2400" b="0" i="0" u="none" strike="noStrike" cap="none">
                <a:solidFill>
                  <a:schemeClr val="dk1"/>
                </a:solidFill>
                <a:latin typeface="Calibri"/>
                <a:ea typeface="Calibri"/>
                <a:cs typeface="Calibri"/>
                <a:sym typeface="Calibri"/>
              </a:rPr>
              <a:t> promise:</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Conservation management of </a:t>
            </a:r>
            <a:r>
              <a:rPr lang="fr-FR" sz="2400" i="0" u="none" strike="noStrike" cap="none">
                <a:solidFill>
                  <a:schemeClr val="dk1"/>
                </a:solidFill>
                <a:latin typeface="Calibri"/>
                <a:ea typeface="Calibri"/>
                <a:cs typeface="Calibri"/>
                <a:sym typeface="Calibri"/>
              </a:rPr>
              <a:t>natural flood meadows;</a:t>
            </a:r>
            <a:endParaRPr sz="2400" i="0" u="none" strike="noStrike" cap="none">
              <a:solidFill>
                <a:srgbClr val="000000"/>
              </a:solidFill>
              <a:latin typeface="Calibri"/>
              <a:ea typeface="Calibri"/>
              <a:cs typeface="Calibri"/>
              <a:sym typeface="Calibri"/>
            </a:endParaRPr>
          </a:p>
          <a:p>
            <a:pPr marL="457200" marR="0" lvl="0" indent="-381000" algn="l" rtl="0">
              <a:lnSpc>
                <a:spcPct val="115000"/>
              </a:lnSpc>
              <a:spcBef>
                <a:spcPts val="100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F</a:t>
            </a:r>
            <a:r>
              <a:rPr lang="fr-FR" sz="2400" i="0" u="none" strike="noStrike" cap="none">
                <a:solidFill>
                  <a:schemeClr val="dk1"/>
                </a:solidFill>
                <a:latin typeface="Calibri"/>
                <a:ea typeface="Calibri"/>
                <a:cs typeface="Calibri"/>
                <a:sym typeface="Calibri"/>
              </a:rPr>
              <a:t>eed livestock on grass</a:t>
            </a:r>
            <a:r>
              <a:rPr lang="fr-FR" sz="2400">
                <a:solidFill>
                  <a:schemeClr val="dk1"/>
                </a:solidFill>
                <a:latin typeface="Calibri"/>
                <a:ea typeface="Calibri"/>
                <a:cs typeface="Calibri"/>
                <a:sym typeface="Calibri"/>
              </a:rPr>
              <a:t>/</a:t>
            </a:r>
            <a:r>
              <a:rPr lang="fr-FR" sz="2400" i="0" u="none" strike="noStrike" cap="none">
                <a:solidFill>
                  <a:schemeClr val="dk1"/>
                </a:solidFill>
                <a:latin typeface="Calibri"/>
                <a:ea typeface="Calibri"/>
                <a:cs typeface="Calibri"/>
                <a:sym typeface="Calibri"/>
              </a:rPr>
              <a:t>hay;</a:t>
            </a:r>
            <a:endParaRPr sz="2400" i="0" u="none" strike="noStrike" cap="none">
              <a:solidFill>
                <a:srgbClr val="000000"/>
              </a:solidFill>
              <a:latin typeface="Calibri"/>
              <a:ea typeface="Calibri"/>
              <a:cs typeface="Calibri"/>
              <a:sym typeface="Calibri"/>
            </a:endParaRPr>
          </a:p>
          <a:p>
            <a:pPr marL="457200" marR="0" lvl="0" indent="-381000" algn="l" rtl="0">
              <a:lnSpc>
                <a:spcPct val="115000"/>
              </a:lnSpc>
              <a:spcBef>
                <a:spcPts val="100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P</a:t>
            </a:r>
            <a:r>
              <a:rPr lang="fr-FR" sz="2400" i="0" u="none" strike="noStrike" cap="none">
                <a:solidFill>
                  <a:schemeClr val="dk1"/>
                </a:solidFill>
                <a:latin typeface="Calibri"/>
                <a:ea typeface="Calibri"/>
                <a:cs typeface="Calibri"/>
                <a:sym typeface="Calibri"/>
              </a:rPr>
              <a:t>racti</a:t>
            </a:r>
            <a:r>
              <a:rPr lang="fr-FR" sz="2400">
                <a:solidFill>
                  <a:schemeClr val="dk1"/>
                </a:solidFill>
                <a:latin typeface="Calibri"/>
                <a:ea typeface="Calibri"/>
                <a:cs typeface="Calibri"/>
                <a:sym typeface="Calibri"/>
              </a:rPr>
              <a:t>c</a:t>
            </a:r>
            <a:r>
              <a:rPr lang="fr-FR" sz="2400" i="0" u="none" strike="noStrike" cap="none">
                <a:solidFill>
                  <a:schemeClr val="dk1"/>
                </a:solidFill>
                <a:latin typeface="Calibri"/>
                <a:ea typeface="Calibri"/>
                <a:cs typeface="Calibri"/>
                <a:sym typeface="Calibri"/>
              </a:rPr>
              <a:t>e extensive agriculture </a:t>
            </a:r>
            <a:r>
              <a:rPr lang="fr-FR" sz="2400">
                <a:solidFill>
                  <a:schemeClr val="dk1"/>
                </a:solidFill>
                <a:latin typeface="Calibri"/>
                <a:ea typeface="Calibri"/>
                <a:cs typeface="Calibri"/>
                <a:sym typeface="Calibri"/>
              </a:rPr>
              <a:t>&amp; </a:t>
            </a:r>
            <a:r>
              <a:rPr lang="fr-FR" sz="2400" i="0" u="none" strike="noStrike" cap="none">
                <a:solidFill>
                  <a:schemeClr val="dk1"/>
                </a:solidFill>
                <a:latin typeface="Calibri"/>
                <a:ea typeface="Calibri"/>
                <a:cs typeface="Calibri"/>
                <a:sym typeface="Calibri"/>
              </a:rPr>
              <a:t>respect animals’ well-being ;</a:t>
            </a:r>
            <a:endParaRPr sz="2400" i="0" u="none" strike="noStrike" cap="none">
              <a:solidFill>
                <a:srgbClr val="000000"/>
              </a:solidFill>
              <a:latin typeface="Calibri"/>
              <a:ea typeface="Calibri"/>
              <a:cs typeface="Calibri"/>
              <a:sym typeface="Calibri"/>
            </a:endParaRPr>
          </a:p>
          <a:p>
            <a:pPr marL="457200" marR="0" lvl="0" indent="-381000" algn="l" rtl="0">
              <a:lnSpc>
                <a:spcPct val="115000"/>
              </a:lnSpc>
              <a:spcBef>
                <a:spcPts val="1000"/>
              </a:spcBef>
              <a:spcAft>
                <a:spcPts val="0"/>
              </a:spcAft>
              <a:buClr>
                <a:schemeClr val="dk1"/>
              </a:buClr>
              <a:buSzPts val="2400"/>
              <a:buFont typeface="Calibri"/>
              <a:buChar char="●"/>
            </a:pPr>
            <a:r>
              <a:rPr lang="fr-FR" sz="2400">
                <a:solidFill>
                  <a:schemeClr val="dk1"/>
                </a:solidFill>
                <a:latin typeface="Calibri"/>
                <a:ea typeface="Calibri"/>
                <a:cs typeface="Calibri"/>
                <a:sym typeface="Calibri"/>
              </a:rPr>
              <a:t>Practice w</a:t>
            </a:r>
            <a:r>
              <a:rPr lang="fr-FR" sz="2400" i="0" u="none" strike="noStrike" cap="none">
                <a:solidFill>
                  <a:schemeClr val="dk1"/>
                </a:solidFill>
                <a:latin typeface="Calibri"/>
                <a:ea typeface="Calibri"/>
                <a:cs typeface="Calibri"/>
                <a:sym typeface="Calibri"/>
              </a:rPr>
              <a:t>ildlife friendly mowing</a:t>
            </a:r>
            <a:endParaRPr sz="2400">
              <a:solidFill>
                <a:schemeClr val="dk1"/>
              </a:solidFill>
              <a:latin typeface="Calibri"/>
              <a:ea typeface="Calibri"/>
              <a:cs typeface="Calibri"/>
              <a:sym typeface="Calibri"/>
            </a:endParaRPr>
          </a:p>
          <a:p>
            <a:pPr marL="457200" marR="0" lvl="0" indent="-381000" algn="l" rtl="0">
              <a:lnSpc>
                <a:spcPct val="115000"/>
              </a:lnSpc>
              <a:spcBef>
                <a:spcPts val="1000"/>
              </a:spcBef>
              <a:spcAft>
                <a:spcPts val="1000"/>
              </a:spcAft>
              <a:buClr>
                <a:schemeClr val="dk1"/>
              </a:buClr>
              <a:buSzPts val="2400"/>
              <a:buFont typeface="Calibri"/>
              <a:buChar char="●"/>
            </a:pPr>
            <a:r>
              <a:rPr lang="fr-FR" sz="2400">
                <a:solidFill>
                  <a:schemeClr val="dk1"/>
                </a:solidFill>
                <a:latin typeface="Calibri"/>
                <a:ea typeface="Calibri"/>
                <a:cs typeface="Calibri"/>
                <a:sym typeface="Calibri"/>
              </a:rPr>
              <a:t>Refrain from </a:t>
            </a:r>
            <a:r>
              <a:rPr lang="fr-FR" sz="2400" i="0" u="none" strike="noStrike" cap="none">
                <a:solidFill>
                  <a:schemeClr val="dk1"/>
                </a:solidFill>
                <a:latin typeface="Calibri"/>
                <a:ea typeface="Calibri"/>
                <a:cs typeface="Calibri"/>
                <a:sym typeface="Calibri"/>
              </a:rPr>
              <a:t>using pesticides in the flood meadows</a:t>
            </a:r>
            <a:endParaRPr sz="240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6"/>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Successes of this flood meadow farming system</a:t>
            </a:r>
            <a:endParaRPr sz="2800" b="0" i="0" u="none" strike="noStrike" cap="none">
              <a:solidFill>
                <a:schemeClr val="dk1"/>
              </a:solidFill>
              <a:latin typeface="Calibri"/>
              <a:ea typeface="Calibri"/>
              <a:cs typeface="Calibri"/>
              <a:sym typeface="Calibri"/>
            </a:endParaRPr>
          </a:p>
        </p:txBody>
      </p:sp>
      <p:sp>
        <p:nvSpPr>
          <p:cNvPr id="245" name="Google Shape;245;p26"/>
          <p:cNvSpPr txBox="1">
            <a:spLocks noGrp="1"/>
          </p:cNvSpPr>
          <p:nvPr>
            <p:ph type="body" idx="1"/>
          </p:nvPr>
        </p:nvSpPr>
        <p:spPr>
          <a:xfrm>
            <a:off x="0" y="532525"/>
            <a:ext cx="9055500" cy="3873600"/>
          </a:xfrm>
          <a:prstGeom prst="rect">
            <a:avLst/>
          </a:prstGeom>
          <a:noFill/>
          <a:ln>
            <a:noFill/>
          </a:ln>
        </p:spPr>
        <p:txBody>
          <a:bodyPr spcFirstLastPara="1" wrap="square" lIns="91425" tIns="45700" rIns="91425" bIns="45700" anchor="t" anchorCtr="0">
            <a:noAutofit/>
          </a:bodyPr>
          <a:lstStyle/>
          <a:p>
            <a:pPr marL="342900" marR="0" lvl="0" indent="-367347" algn="l" rtl="0">
              <a:lnSpc>
                <a:spcPct val="13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Natura 2000 provides a good general protection framework, supported by the Agri-Environment Schemes;</a:t>
            </a:r>
            <a:endParaRPr sz="2400" b="0" i="0" u="none" strike="noStrike" cap="none">
              <a:solidFill>
                <a:schemeClr val="dk1"/>
              </a:solidFill>
              <a:latin typeface="Calibri"/>
              <a:ea typeface="Calibri"/>
              <a:cs typeface="Calibri"/>
              <a:sym typeface="Calibri"/>
            </a:endParaRPr>
          </a:p>
          <a:p>
            <a:pPr marL="342900" marR="0" lvl="0" indent="-367347" algn="l" rtl="0">
              <a:lnSpc>
                <a:spcPct val="130000"/>
              </a:lnSpc>
              <a:spcBef>
                <a:spcPts val="403"/>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Flood meadows maintain high levels of biodiversity including declining or threatened species;</a:t>
            </a:r>
            <a:endParaRPr sz="2400" b="0" i="0" u="none" strike="noStrike" cap="none">
              <a:solidFill>
                <a:schemeClr val="dk1"/>
              </a:solidFill>
              <a:latin typeface="Calibri"/>
              <a:ea typeface="Calibri"/>
              <a:cs typeface="Calibri"/>
              <a:sym typeface="Calibri"/>
            </a:endParaRPr>
          </a:p>
          <a:p>
            <a:pPr marL="342900" marR="0" lvl="0" indent="-367347" algn="l" rtl="0">
              <a:lnSpc>
                <a:spcPct val="130000"/>
              </a:lnSpc>
              <a:spcBef>
                <a:spcPts val="403"/>
              </a:spcBef>
              <a:spcAft>
                <a:spcPts val="0"/>
              </a:spcAft>
              <a:buClr>
                <a:schemeClr val="dk1"/>
              </a:buClr>
              <a:buSzPts val="2400"/>
              <a:buFont typeface="Arial"/>
              <a:buChar char="●"/>
            </a:pPr>
            <a:r>
              <a:rPr lang="fr-FR" sz="2400"/>
              <a:t>“</a:t>
            </a:r>
            <a:r>
              <a:rPr lang="fr-FR" sz="2400" b="0" i="0" u="none" strike="noStrike" cap="none">
                <a:solidFill>
                  <a:schemeClr val="dk1"/>
                </a:solidFill>
                <a:latin typeface="Calibri"/>
                <a:ea typeface="Calibri"/>
                <a:cs typeface="Calibri"/>
                <a:sym typeface="Calibri"/>
              </a:rPr>
              <a:t>Angers Valleys Livestock Farmers Association</a:t>
            </a:r>
            <a:r>
              <a:rPr lang="fr-FR" sz="2400"/>
              <a:t>”</a:t>
            </a:r>
            <a:r>
              <a:rPr lang="fr-FR" sz="2400" b="0" i="0" u="none" strike="noStrike" cap="none">
                <a:solidFill>
                  <a:schemeClr val="dk1"/>
                </a:solidFill>
                <a:latin typeface="Calibri"/>
                <a:ea typeface="Calibri"/>
                <a:cs typeface="Calibri"/>
                <a:sym typeface="Calibri"/>
              </a:rPr>
              <a:t>  continues to promote their wildlife-friendly agriculture and products;</a:t>
            </a:r>
            <a:endParaRPr sz="2400" b="0" i="0" u="none" strike="noStrike" cap="none">
              <a:solidFill>
                <a:schemeClr val="dk1"/>
              </a:solidFill>
              <a:latin typeface="Calibri"/>
              <a:ea typeface="Calibri"/>
              <a:cs typeface="Calibri"/>
              <a:sym typeface="Calibri"/>
            </a:endParaRPr>
          </a:p>
          <a:p>
            <a:pPr marL="342900" marR="0" lvl="0" indent="-367347" algn="l" rtl="0">
              <a:lnSpc>
                <a:spcPct val="130000"/>
              </a:lnSpc>
              <a:spcBef>
                <a:spcPts val="403"/>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A new film (in French) made by the local BirdLife International partner (LPO) describes the current state of affairs.</a:t>
            </a:r>
            <a:endParaRPr sz="2400" b="0" i="0" u="none" strike="noStrike" cap="none">
              <a:solidFill>
                <a:schemeClr val="dk1"/>
              </a:solidFill>
              <a:latin typeface="Calibri"/>
              <a:ea typeface="Calibri"/>
              <a:cs typeface="Calibri"/>
              <a:sym typeface="Calibri"/>
            </a:endParaRPr>
          </a:p>
        </p:txBody>
      </p:sp>
      <p:pic>
        <p:nvPicPr>
          <p:cNvPr id="246" name="Google Shape;246;p26" descr="C:\Users\j.pithon\Documents\Pédagogie\HNV-Link\Photos_BVA_Sechet\Vallevres_Briollay_mars2006(ES)3.jpg"/>
          <p:cNvPicPr preferRelativeResize="0"/>
          <p:nvPr/>
        </p:nvPicPr>
        <p:blipFill rotWithShape="1">
          <a:blip r:embed="rId3">
            <a:alphaModFix/>
          </a:blip>
          <a:srcRect/>
          <a:stretch/>
        </p:blipFill>
        <p:spPr>
          <a:xfrm>
            <a:off x="2679947" y="4433237"/>
            <a:ext cx="3784107" cy="2465635"/>
          </a:xfrm>
          <a:prstGeom prst="rect">
            <a:avLst/>
          </a:prstGeom>
          <a:noFill/>
          <a:ln>
            <a:noFill/>
          </a:ln>
        </p:spPr>
      </p:pic>
      <p:sp>
        <p:nvSpPr>
          <p:cNvPr id="247" name="Google Shape;247;p26"/>
          <p:cNvSpPr txBox="1"/>
          <p:nvPr/>
        </p:nvSpPr>
        <p:spPr>
          <a:xfrm>
            <a:off x="5455941" y="6372618"/>
            <a:ext cx="100811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1" i="0" u="none" strike="noStrike" cap="none">
                <a:solidFill>
                  <a:schemeClr val="lt1"/>
                </a:solidFill>
                <a:latin typeface="Calibri"/>
                <a:ea typeface="Calibri"/>
                <a:cs typeface="Calibri"/>
                <a:sym typeface="Calibri"/>
              </a:rPr>
              <a:t>E.Séchet</a:t>
            </a:r>
            <a:endParaRPr sz="1200" b="1"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7"/>
          <p:cNvSpPr txBox="1"/>
          <p:nvPr/>
        </p:nvSpPr>
        <p:spPr>
          <a:xfrm>
            <a:off x="2697374" y="5074650"/>
            <a:ext cx="3771000" cy="1732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Old ash trees, traditionally coppiced for firewood</a:t>
            </a: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E. Séchet</a:t>
            </a:r>
            <a:endParaRPr sz="1200" b="0" i="0" u="none" strike="noStrike" cap="none">
              <a:solidFill>
                <a:schemeClr val="dk1"/>
              </a:solidFill>
              <a:latin typeface="Calibri"/>
              <a:ea typeface="Calibri"/>
              <a:cs typeface="Calibri"/>
              <a:sym typeface="Calibri"/>
            </a:endParaRPr>
          </a:p>
        </p:txBody>
      </p:sp>
      <p:sp>
        <p:nvSpPr>
          <p:cNvPr id="254" name="Google Shape;254;p27"/>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Remaining challenges in the flood meadows</a:t>
            </a:r>
            <a:endParaRPr sz="2800" b="0" i="0" u="none" strike="noStrike" cap="none">
              <a:solidFill>
                <a:schemeClr val="dk1"/>
              </a:solidFill>
              <a:latin typeface="Calibri"/>
              <a:ea typeface="Calibri"/>
              <a:cs typeface="Calibri"/>
              <a:sym typeface="Calibri"/>
            </a:endParaRPr>
          </a:p>
        </p:txBody>
      </p:sp>
      <p:sp>
        <p:nvSpPr>
          <p:cNvPr id="255" name="Google Shape;255;p27"/>
          <p:cNvSpPr txBox="1">
            <a:spLocks noGrp="1"/>
          </p:cNvSpPr>
          <p:nvPr>
            <p:ph type="body" idx="1"/>
          </p:nvPr>
        </p:nvSpPr>
        <p:spPr>
          <a:xfrm>
            <a:off x="0" y="584700"/>
            <a:ext cx="9144000" cy="6273300"/>
          </a:xfrm>
          <a:prstGeom prst="rect">
            <a:avLst/>
          </a:prstGeom>
          <a:noFill/>
          <a:ln>
            <a:noFill/>
          </a:ln>
        </p:spPr>
        <p:txBody>
          <a:bodyPr spcFirstLastPara="1" wrap="square" lIns="91425" tIns="45700" rIns="91425" bIns="45700" anchor="t" anchorCtr="0">
            <a:noAutofit/>
          </a:bodyPr>
          <a:lstStyle/>
          <a:p>
            <a:pPr marL="342900" marR="0" lvl="0" indent="-365760" algn="l" rtl="0">
              <a:lnSpc>
                <a:spcPct val="9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Is agri-environmental action truly effective for biodiversity enhancement ? </a:t>
            </a:r>
            <a:endParaRPr sz="2400" b="0" i="0" u="none" strike="noStrike" cap="none">
              <a:solidFill>
                <a:schemeClr val="dk1"/>
              </a:solidFill>
              <a:latin typeface="Calibri"/>
              <a:ea typeface="Calibri"/>
              <a:cs typeface="Calibri"/>
              <a:sym typeface="Calibri"/>
            </a:endParaRPr>
          </a:p>
          <a:p>
            <a:pPr marL="342900" marR="0" lvl="0" indent="-365760" algn="l" rtl="0">
              <a:lnSpc>
                <a:spcPct val="90000"/>
              </a:lnSpc>
              <a:spcBef>
                <a:spcPts val="408"/>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How can AES</a:t>
            </a:r>
            <a:r>
              <a:rPr lang="fr-FR" sz="2400"/>
              <a:t>’s</a:t>
            </a:r>
            <a:r>
              <a:rPr lang="fr-FR" sz="2400" b="0" i="0" u="none" strike="noStrike" cap="none">
                <a:solidFill>
                  <a:schemeClr val="dk1"/>
                </a:solidFill>
                <a:latin typeface="Calibri"/>
                <a:ea typeface="Calibri"/>
                <a:cs typeface="Calibri"/>
                <a:sym typeface="Calibri"/>
              </a:rPr>
              <a:t> fixed mowing dates be staggered to avoid large areas being disturbed simultaneously?</a:t>
            </a:r>
            <a:endParaRPr sz="2400" b="0" i="0" u="none" strike="noStrike" cap="none">
              <a:solidFill>
                <a:schemeClr val="dk1"/>
              </a:solidFill>
              <a:latin typeface="Calibri"/>
              <a:ea typeface="Calibri"/>
              <a:cs typeface="Calibri"/>
              <a:sym typeface="Calibri"/>
            </a:endParaRPr>
          </a:p>
          <a:p>
            <a:pPr marL="342900" marR="0" lvl="0" indent="-365760" algn="l" rtl="0">
              <a:lnSpc>
                <a:spcPct val="90000"/>
              </a:lnSpc>
              <a:spcBef>
                <a:spcPts val="408"/>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How can wood from hedgerows be exploited?</a:t>
            </a:r>
            <a:endParaRPr sz="2400" b="0" i="0" u="none" strike="noStrike" cap="none">
              <a:solidFill>
                <a:schemeClr val="dk1"/>
              </a:solidFill>
              <a:latin typeface="Calibri"/>
              <a:ea typeface="Calibri"/>
              <a:cs typeface="Calibri"/>
              <a:sym typeface="Calibri"/>
            </a:endParaRPr>
          </a:p>
          <a:p>
            <a:pPr marL="342900" marR="0" lvl="0" indent="-365760" algn="l" rtl="0">
              <a:lnSpc>
                <a:spcPct val="90000"/>
              </a:lnSpc>
              <a:spcBef>
                <a:spcPts val="408"/>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How can aging trees and hedgerows be replaced? </a:t>
            </a:r>
            <a:endParaRPr sz="2400" b="0" i="0" u="none" strike="noStrike" cap="none">
              <a:solidFill>
                <a:schemeClr val="dk1"/>
              </a:solidFill>
              <a:latin typeface="Calibri"/>
              <a:ea typeface="Calibri"/>
              <a:cs typeface="Calibri"/>
              <a:sym typeface="Calibri"/>
            </a:endParaRPr>
          </a:p>
          <a:p>
            <a:pPr marL="342900" marR="0" lvl="0" indent="-365760" algn="l" rtl="0">
              <a:lnSpc>
                <a:spcPct val="90000"/>
              </a:lnSpc>
              <a:spcBef>
                <a:spcPts val="408"/>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How can clear</a:t>
            </a:r>
            <a:r>
              <a:rPr lang="fr-FR" sz="2400"/>
              <a:t>-cut</a:t>
            </a:r>
            <a:r>
              <a:rPr lang="fr-FR" sz="2400" b="0" i="0" u="none" strike="noStrike" cap="none">
                <a:solidFill>
                  <a:schemeClr val="dk1"/>
                </a:solidFill>
                <a:latin typeface="Calibri"/>
                <a:ea typeface="Calibri"/>
                <a:cs typeface="Calibri"/>
                <a:sym typeface="Calibri"/>
              </a:rPr>
              <a:t> poplar stands be effectively converted back to semi-natural grassland?</a:t>
            </a:r>
            <a:endParaRPr sz="2400" b="0" i="0" u="none" strike="noStrike" cap="none">
              <a:solidFill>
                <a:schemeClr val="dk1"/>
              </a:solidFill>
              <a:latin typeface="Calibri"/>
              <a:ea typeface="Calibri"/>
              <a:cs typeface="Calibri"/>
              <a:sym typeface="Calibri"/>
            </a:endParaRPr>
          </a:p>
          <a:p>
            <a:pPr marL="342900" marR="0" lvl="0" indent="-365760" algn="l" rtl="0">
              <a:lnSpc>
                <a:spcPct val="90000"/>
              </a:lnSpc>
              <a:spcBef>
                <a:spcPts val="408"/>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How can farmer dependency on on EU payments be reduced?</a:t>
            </a:r>
            <a:endParaRPr sz="2400" b="0" i="0" u="none" strike="noStrike" cap="none">
              <a:solidFill>
                <a:schemeClr val="dk1"/>
              </a:solidFill>
              <a:latin typeface="Calibri"/>
              <a:ea typeface="Calibri"/>
              <a:cs typeface="Calibri"/>
              <a:sym typeface="Calibri"/>
            </a:endParaRPr>
          </a:p>
          <a:p>
            <a:pPr marL="342900" marR="0" lvl="0" indent="-365760" algn="l" rtl="0">
              <a:lnSpc>
                <a:spcPct val="90000"/>
              </a:lnSpc>
              <a:spcBef>
                <a:spcPts val="408"/>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How can younger farmers be persuaded to invest in these challenging floodlands?</a:t>
            </a:r>
            <a:endParaRPr sz="2400" b="0" i="0" u="none" strike="noStrike" cap="none">
              <a:solidFill>
                <a:schemeClr val="dk1"/>
              </a:solidFill>
              <a:latin typeface="Calibri"/>
              <a:ea typeface="Calibri"/>
              <a:cs typeface="Calibri"/>
              <a:sym typeface="Calibri"/>
            </a:endParaRPr>
          </a:p>
          <a:p>
            <a:pPr marL="342900" marR="0" lvl="0" indent="-213359" algn="l" rtl="0">
              <a:lnSpc>
                <a:spcPct val="90000"/>
              </a:lnSpc>
              <a:spcBef>
                <a:spcPts val="408"/>
              </a:spcBef>
              <a:spcAft>
                <a:spcPts val="0"/>
              </a:spcAft>
              <a:buClr>
                <a:schemeClr val="dk1"/>
              </a:buClr>
              <a:buSzPts val="2040"/>
              <a:buFont typeface="Arial"/>
              <a:buNone/>
            </a:pPr>
            <a:endParaRPr sz="2040" b="0" i="0" u="none" strike="noStrike" cap="none">
              <a:solidFill>
                <a:schemeClr val="dk1"/>
              </a:solidFill>
              <a:latin typeface="Calibri"/>
              <a:ea typeface="Calibri"/>
              <a:cs typeface="Calibri"/>
              <a:sym typeface="Calibri"/>
            </a:endParaRPr>
          </a:p>
          <a:p>
            <a:pPr marL="342900" marR="0" lvl="0" indent="-213359" algn="l" rtl="0">
              <a:lnSpc>
                <a:spcPct val="90000"/>
              </a:lnSpc>
              <a:spcBef>
                <a:spcPts val="408"/>
              </a:spcBef>
              <a:spcAft>
                <a:spcPts val="0"/>
              </a:spcAft>
              <a:buClr>
                <a:schemeClr val="dk1"/>
              </a:buClr>
              <a:buSzPts val="2040"/>
              <a:buFont typeface="Arial"/>
              <a:buNone/>
            </a:pPr>
            <a:endParaRPr sz="2040" b="0" i="0" u="none" strike="noStrike" cap="none">
              <a:solidFill>
                <a:schemeClr val="dk1"/>
              </a:solidFill>
              <a:latin typeface="Calibri"/>
              <a:ea typeface="Calibri"/>
              <a:cs typeface="Calibri"/>
              <a:sym typeface="Calibri"/>
            </a:endParaRPr>
          </a:p>
          <a:p>
            <a:pPr marL="342900" marR="0" lvl="0" indent="-213359" algn="l" rtl="0">
              <a:lnSpc>
                <a:spcPct val="90000"/>
              </a:lnSpc>
              <a:spcBef>
                <a:spcPts val="408"/>
              </a:spcBef>
              <a:spcAft>
                <a:spcPts val="0"/>
              </a:spcAft>
              <a:buClr>
                <a:schemeClr val="dk1"/>
              </a:buClr>
              <a:buSzPts val="2040"/>
              <a:buFont typeface="Arial"/>
              <a:buNone/>
            </a:pPr>
            <a:endParaRPr sz="2040" b="0" i="0" u="none" strike="noStrike" cap="none">
              <a:solidFill>
                <a:schemeClr val="dk1"/>
              </a:solidFill>
              <a:latin typeface="Calibri"/>
              <a:ea typeface="Calibri"/>
              <a:cs typeface="Calibri"/>
              <a:sym typeface="Calibri"/>
            </a:endParaRPr>
          </a:p>
        </p:txBody>
      </p:sp>
      <p:pic>
        <p:nvPicPr>
          <p:cNvPr id="256" name="Google Shape;256;p27" descr="C:\Users\j.pithon\Documents\Pédagogie\HNV-Link\Photos_BVA_Sechet\Villeveque23-02-06(ES)1.jpg"/>
          <p:cNvPicPr preferRelativeResize="0"/>
          <p:nvPr/>
        </p:nvPicPr>
        <p:blipFill rotWithShape="1">
          <a:blip r:embed="rId3">
            <a:alphaModFix/>
          </a:blip>
          <a:srcRect/>
          <a:stretch/>
        </p:blipFill>
        <p:spPr>
          <a:xfrm>
            <a:off x="103200" y="4921150"/>
            <a:ext cx="2733499" cy="1938800"/>
          </a:xfrm>
          <a:prstGeom prst="rect">
            <a:avLst/>
          </a:prstGeom>
          <a:noFill/>
          <a:ln>
            <a:noFill/>
          </a:ln>
        </p:spPr>
      </p:pic>
      <p:pic>
        <p:nvPicPr>
          <p:cNvPr id="257" name="Google Shape;257;p27" descr="C:\Users\j.pithon\Documents\Pédagogie\HNV-Link\Photos_BVA_Sechet\Ecouflant24-02-06(ES)3.jpg"/>
          <p:cNvPicPr preferRelativeResize="0"/>
          <p:nvPr/>
        </p:nvPicPr>
        <p:blipFill rotWithShape="1">
          <a:blip r:embed="rId4">
            <a:alphaModFix/>
          </a:blip>
          <a:srcRect/>
          <a:stretch/>
        </p:blipFill>
        <p:spPr>
          <a:xfrm>
            <a:off x="6329150" y="4919206"/>
            <a:ext cx="2733501" cy="19387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8"/>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a:solidFill>
                  <a:schemeClr val="dk1"/>
                </a:solidFill>
                <a:latin typeface="Calibri"/>
                <a:ea typeface="Calibri"/>
                <a:cs typeface="Calibri"/>
                <a:sym typeface="Calibri"/>
              </a:rPr>
              <a:t>The Angers case illustrates </a:t>
            </a:r>
            <a:r>
              <a:rPr lang="fr-FR" sz="2800" b="0" i="0" u="none" strike="noStrike" cap="none">
                <a:solidFill>
                  <a:schemeClr val="dk1"/>
                </a:solidFill>
                <a:latin typeface="Calibri"/>
                <a:ea typeface="Calibri"/>
                <a:cs typeface="Calibri"/>
                <a:sym typeface="Calibri"/>
              </a:rPr>
              <a:t> HNV </a:t>
            </a:r>
            <a:r>
              <a:rPr lang="fr-FR" sz="2800">
                <a:solidFill>
                  <a:schemeClr val="dk1"/>
                </a:solidFill>
                <a:latin typeface="Calibri"/>
                <a:ea typeface="Calibri"/>
                <a:cs typeface="Calibri"/>
                <a:sym typeface="Calibri"/>
              </a:rPr>
              <a:t>farmland issues</a:t>
            </a:r>
            <a:endParaRPr sz="2800" b="0" i="0" u="none" strike="noStrike" cap="none">
              <a:solidFill>
                <a:schemeClr val="dk1"/>
              </a:solidFill>
              <a:latin typeface="Calibri"/>
              <a:ea typeface="Calibri"/>
              <a:cs typeface="Calibri"/>
              <a:sym typeface="Calibri"/>
            </a:endParaRPr>
          </a:p>
        </p:txBody>
      </p:sp>
      <p:sp>
        <p:nvSpPr>
          <p:cNvPr id="264" name="Google Shape;264;p28"/>
          <p:cNvSpPr txBox="1">
            <a:spLocks noGrp="1"/>
          </p:cNvSpPr>
          <p:nvPr>
            <p:ph type="body" idx="1"/>
          </p:nvPr>
        </p:nvSpPr>
        <p:spPr>
          <a:xfrm>
            <a:off x="125700" y="2454300"/>
            <a:ext cx="8892600" cy="4403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fr-FR" sz="2220" b="1"/>
              <a:t>Angers are HNV farmlands that exist because they are difficult to farm intensively.</a:t>
            </a:r>
            <a:endParaRPr sz="2220" b="1"/>
          </a:p>
          <a:p>
            <a:pPr marL="342900" marR="0" lvl="0" indent="-342900" algn="l" rtl="0">
              <a:lnSpc>
                <a:spcPct val="150000"/>
              </a:lnSpc>
              <a:spcBef>
                <a:spcPts val="0"/>
              </a:spcBef>
              <a:spcAft>
                <a:spcPts val="0"/>
              </a:spcAft>
              <a:buClr>
                <a:schemeClr val="dk1"/>
              </a:buClr>
              <a:buSzPts val="2220"/>
              <a:buFont typeface="Arial"/>
              <a:buChar char="•"/>
            </a:pPr>
            <a:r>
              <a:rPr lang="fr-FR" sz="2220"/>
              <a:t>Farming for biodiversity/nature values is a possible sustainable livelihood strategy in this context.</a:t>
            </a:r>
            <a:endParaRPr sz="2220"/>
          </a:p>
          <a:p>
            <a:pPr marL="342900" marR="0" lvl="0" indent="-342900" algn="l" rtl="0">
              <a:lnSpc>
                <a:spcPct val="150000"/>
              </a:lnSpc>
              <a:spcBef>
                <a:spcPts val="0"/>
              </a:spcBef>
              <a:spcAft>
                <a:spcPts val="0"/>
              </a:spcAft>
              <a:buClr>
                <a:schemeClr val="dk1"/>
              </a:buClr>
              <a:buSzPts val="2220"/>
              <a:buFont typeface="Arial"/>
              <a:buChar char="•"/>
            </a:pPr>
            <a:r>
              <a:rPr lang="fr-FR" sz="2220"/>
              <a:t>Ongoing management requires </a:t>
            </a:r>
            <a:r>
              <a:rPr lang="fr-FR" sz="2220" b="0" i="0" u="none" strike="noStrike" cap="none">
                <a:solidFill>
                  <a:schemeClr val="dk1"/>
                </a:solidFill>
                <a:latin typeface="Calibri"/>
                <a:ea typeface="Calibri"/>
                <a:cs typeface="Calibri"/>
                <a:sym typeface="Calibri"/>
              </a:rPr>
              <a:t>outside financial support for </a:t>
            </a:r>
            <a:r>
              <a:rPr lang="fr-FR" sz="2220"/>
              <a:t>the environmental </a:t>
            </a:r>
            <a:r>
              <a:rPr lang="fr-FR" sz="2220" b="0" i="0" u="none" strike="noStrike" cap="none">
                <a:solidFill>
                  <a:schemeClr val="dk1"/>
                </a:solidFill>
                <a:latin typeface="Calibri"/>
                <a:ea typeface="Calibri"/>
                <a:cs typeface="Calibri"/>
                <a:sym typeface="Calibri"/>
              </a:rPr>
              <a:t>services farmers provide.</a:t>
            </a:r>
            <a:endParaRPr sz="3200" b="0" i="0" u="none" strike="noStrike" cap="none">
              <a:solidFill>
                <a:schemeClr val="dk1"/>
              </a:solidFill>
              <a:latin typeface="Calibri"/>
              <a:ea typeface="Calibri"/>
              <a:cs typeface="Calibri"/>
              <a:sym typeface="Calibri"/>
            </a:endParaRPr>
          </a:p>
          <a:p>
            <a:pPr marL="342900" marR="0" lvl="0" indent="-342900" algn="l" rtl="0">
              <a:lnSpc>
                <a:spcPct val="150000"/>
              </a:lnSpc>
              <a:spcBef>
                <a:spcPts val="444"/>
              </a:spcBef>
              <a:spcAft>
                <a:spcPts val="0"/>
              </a:spcAft>
              <a:buClr>
                <a:schemeClr val="dk1"/>
              </a:buClr>
              <a:buSzPts val="2220"/>
              <a:buFont typeface="Arial"/>
              <a:buChar char="•"/>
            </a:pPr>
            <a:r>
              <a:rPr lang="fr-FR" sz="2220" b="0" i="0" u="none" strike="noStrike" cap="none">
                <a:solidFill>
                  <a:schemeClr val="dk1"/>
                </a:solidFill>
                <a:latin typeface="Calibri"/>
                <a:ea typeface="Calibri"/>
                <a:cs typeface="Calibri"/>
                <a:sym typeface="Calibri"/>
              </a:rPr>
              <a:t>Farmers seek more autonomy and the development of local food systems, food labelling schemes, direct sales etc.</a:t>
            </a:r>
            <a:endParaRPr sz="2220" b="0" i="0" u="none" strike="noStrike" cap="none">
              <a:solidFill>
                <a:schemeClr val="dk1"/>
              </a:solidFill>
              <a:latin typeface="Calibri"/>
              <a:ea typeface="Calibri"/>
              <a:cs typeface="Calibri"/>
              <a:sym typeface="Calibri"/>
            </a:endParaRPr>
          </a:p>
        </p:txBody>
      </p:sp>
      <p:pic>
        <p:nvPicPr>
          <p:cNvPr id="265" name="Google Shape;265;p28" descr="C:\Users\j.pithon\Documents\Pédagogie\HNV-Link\Photos_BVA_Sechet\Briollay-BVA-05-04-2006(ESechet)5.jpg"/>
          <p:cNvPicPr preferRelativeResize="0"/>
          <p:nvPr/>
        </p:nvPicPr>
        <p:blipFill rotWithShape="1">
          <a:blip r:embed="rId3">
            <a:alphaModFix/>
          </a:blip>
          <a:srcRect t="12802" b="28034"/>
          <a:stretch/>
        </p:blipFill>
        <p:spPr>
          <a:xfrm>
            <a:off x="2416163" y="540450"/>
            <a:ext cx="4311675" cy="1913850"/>
          </a:xfrm>
          <a:prstGeom prst="rect">
            <a:avLst/>
          </a:prstGeom>
          <a:noFill/>
          <a:ln>
            <a:noFill/>
          </a:ln>
        </p:spPr>
      </p:pic>
      <p:sp>
        <p:nvSpPr>
          <p:cNvPr id="266" name="Google Shape;266;p28"/>
          <p:cNvSpPr txBox="1"/>
          <p:nvPr/>
        </p:nvSpPr>
        <p:spPr>
          <a:xfrm>
            <a:off x="6516216" y="6372617"/>
            <a:ext cx="100811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1" i="0" u="none" strike="noStrike" cap="none">
                <a:solidFill>
                  <a:schemeClr val="lt1"/>
                </a:solidFill>
                <a:latin typeface="Calibri"/>
                <a:ea typeface="Calibri"/>
                <a:cs typeface="Calibri"/>
                <a:sym typeface="Calibri"/>
              </a:rPr>
              <a:t>E.Séchet</a:t>
            </a:r>
            <a:endParaRPr sz="1200" b="1"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p:nvPr/>
        </p:nvSpPr>
        <p:spPr>
          <a:xfrm>
            <a:off x="0" y="0"/>
            <a:ext cx="9144000" cy="52320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a:solidFill>
                  <a:schemeClr val="dk1"/>
                </a:solidFill>
                <a:latin typeface="Calibri"/>
                <a:ea typeface="Calibri"/>
                <a:cs typeface="Calibri"/>
                <a:sym typeface="Calibri"/>
              </a:rPr>
              <a:t>Resources and experts</a:t>
            </a:r>
            <a:endParaRPr sz="2800" b="0" i="0" u="none" strike="noStrike" cap="none">
              <a:solidFill>
                <a:schemeClr val="dk1"/>
              </a:solidFill>
              <a:latin typeface="Calibri"/>
              <a:ea typeface="Calibri"/>
              <a:cs typeface="Calibri"/>
              <a:sym typeface="Calibri"/>
            </a:endParaRPr>
          </a:p>
        </p:txBody>
      </p:sp>
      <p:sp>
        <p:nvSpPr>
          <p:cNvPr id="273" name="Google Shape;273;p29"/>
          <p:cNvSpPr txBox="1">
            <a:spLocks noGrp="1"/>
          </p:cNvSpPr>
          <p:nvPr>
            <p:ph type="body" idx="1"/>
          </p:nvPr>
        </p:nvSpPr>
        <p:spPr>
          <a:xfrm>
            <a:off x="251525" y="652525"/>
            <a:ext cx="8640900" cy="614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FR" sz="2200" b="1">
                <a:solidFill>
                  <a:srgbClr val="77933C"/>
                </a:solidFill>
                <a:highlight>
                  <a:srgbClr val="FFFFFF"/>
                </a:highlight>
              </a:rPr>
              <a:t>Research on biodiversity (in particular breeding birds) in the Angers Flood Meadows, published in English:</a:t>
            </a:r>
            <a:endParaRPr sz="2200" b="1">
              <a:solidFill>
                <a:srgbClr val="77933C"/>
              </a:solidFill>
              <a:highlight>
                <a:srgbClr val="FFFFFF"/>
              </a:highlight>
            </a:endParaRPr>
          </a:p>
          <a:p>
            <a:pPr marL="0" lvl="0" indent="0" algn="l" rtl="0">
              <a:lnSpc>
                <a:spcPct val="100000"/>
              </a:lnSpc>
              <a:spcBef>
                <a:spcPts val="1000"/>
              </a:spcBef>
              <a:spcAft>
                <a:spcPts val="0"/>
              </a:spcAft>
              <a:buNone/>
            </a:pPr>
            <a:r>
              <a:rPr lang="fr-FR" sz="2000">
                <a:solidFill>
                  <a:srgbClr val="000000"/>
                </a:solidFill>
                <a:latin typeface="Times New Roman"/>
                <a:ea typeface="Times New Roman"/>
                <a:cs typeface="Times New Roman"/>
                <a:sym typeface="Times New Roman"/>
              </a:rPr>
              <a:t>Fourcade Y., Besnard A.G., Secondi J. 2017. Evaluating interspecific niche overlaps in environmental and geographic spaces to assess the value of umbrella species. Journal of Avian Biology. DOI: 10.1111/jav.01153</a:t>
            </a:r>
            <a:endParaRPr sz="2000">
              <a:solidFill>
                <a:srgbClr val="000000"/>
              </a:solidFill>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fr-FR" sz="2000">
                <a:solidFill>
                  <a:srgbClr val="000000"/>
                </a:solidFill>
                <a:latin typeface="Times New Roman"/>
                <a:ea typeface="Times New Roman"/>
                <a:cs typeface="Times New Roman"/>
                <a:sym typeface="Times New Roman"/>
              </a:rPr>
              <a:t>Besnard A.G., Fourcade Y., Secondi J. 2016 Measuring difference in edge avoidance in grassland birds: the Corncrake is less sensitive to hedgerow proximity than passerines. Journal of Ornithology, 157: 515-523.</a:t>
            </a:r>
            <a:endParaRPr sz="2000">
              <a:solidFill>
                <a:srgbClr val="000000"/>
              </a:solidFill>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fr-FR" sz="2000">
                <a:solidFill>
                  <a:srgbClr val="000000"/>
                </a:solidFill>
                <a:latin typeface="Times New Roman"/>
                <a:ea typeface="Times New Roman"/>
                <a:cs typeface="Times New Roman"/>
                <a:sym typeface="Times New Roman"/>
              </a:rPr>
              <a:t>Besnard A.G., Secondi J. 2014 Hedgerows diminish the value of meadows for grassland birds: Potential conflicts for agri-environment schemes. Agriculture Ecosystems &amp; Environment 189, 21-27.</a:t>
            </a:r>
            <a:endParaRPr sz="2200" b="1">
              <a:solidFill>
                <a:srgbClr val="77933C"/>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fr-FR" sz="2200" b="1">
                <a:solidFill>
                  <a:srgbClr val="77933C"/>
                </a:solidFill>
                <a:latin typeface="Times New Roman"/>
                <a:ea typeface="Times New Roman"/>
                <a:cs typeface="Times New Roman"/>
                <a:sym typeface="Times New Roman"/>
              </a:rPr>
              <a:t>Publications in French :</a:t>
            </a:r>
            <a:endParaRPr sz="2200" b="1">
              <a:solidFill>
                <a:srgbClr val="77933C"/>
              </a:solidFill>
              <a:latin typeface="Times New Roman"/>
              <a:ea typeface="Times New Roman"/>
              <a:cs typeface="Times New Roman"/>
              <a:sym typeface="Times New Roman"/>
            </a:endParaRPr>
          </a:p>
          <a:p>
            <a:pPr marL="0" lvl="0" indent="0" algn="l" rtl="0">
              <a:lnSpc>
                <a:spcPct val="100000"/>
              </a:lnSpc>
              <a:spcBef>
                <a:spcPts val="1000"/>
              </a:spcBef>
              <a:spcAft>
                <a:spcPts val="0"/>
              </a:spcAft>
              <a:buClr>
                <a:schemeClr val="dk1"/>
              </a:buClr>
              <a:buSzPts val="1100"/>
              <a:buFont typeface="Arial"/>
              <a:buNone/>
            </a:pPr>
            <a:r>
              <a:rPr lang="fr-FR" sz="2000">
                <a:solidFill>
                  <a:srgbClr val="000000"/>
                </a:solidFill>
                <a:latin typeface="Times New Roman"/>
                <a:ea typeface="Times New Roman"/>
                <a:cs typeface="Times New Roman"/>
                <a:sym typeface="Times New Roman"/>
              </a:rPr>
              <a:t>Billaudeau, Valérie &amp; Thareau, Bertille. (2010). « L'éleveur et l'oiseau » : rayonnement d'une démarche agro-environnementale innovante. Marché et organisations. 11. 155. 10.3917/maorg.011.0155.</a:t>
            </a:r>
            <a:endParaRPr sz="2000">
              <a:solidFill>
                <a:srgbClr val="000000"/>
              </a:solidFill>
              <a:latin typeface="Times New Roman"/>
              <a:ea typeface="Times New Roman"/>
              <a:cs typeface="Times New Roman"/>
              <a:sym typeface="Times New Roman"/>
            </a:endParaRPr>
          </a:p>
          <a:p>
            <a:pPr marL="0" lvl="0" indent="0" algn="l" rtl="0">
              <a:lnSpc>
                <a:spcPct val="100000"/>
              </a:lnSpc>
              <a:spcBef>
                <a:spcPts val="1000"/>
              </a:spcBef>
              <a:spcAft>
                <a:spcPts val="0"/>
              </a:spcAft>
              <a:buClr>
                <a:schemeClr val="dk1"/>
              </a:buClr>
              <a:buSzPts val="1100"/>
              <a:buFont typeface="Arial"/>
              <a:buNone/>
            </a:pPr>
            <a:r>
              <a:rPr lang="fr-FR" sz="2000">
                <a:solidFill>
                  <a:srgbClr val="000000"/>
                </a:solidFill>
                <a:latin typeface="Times New Roman"/>
                <a:ea typeface="Times New Roman"/>
                <a:cs typeface="Times New Roman"/>
                <a:sym typeface="Times New Roman"/>
              </a:rPr>
              <a:t>Deceuninck B. (2011) Statut du Râle des genêts Crex crex en France en 2009. Distribution, effectifs et tendance </a:t>
            </a:r>
            <a:r>
              <a:rPr lang="fr-FR" sz="2000" b="1" i="1">
                <a:solidFill>
                  <a:srgbClr val="000000"/>
                </a:solidFill>
                <a:latin typeface="Times New Roman"/>
                <a:ea typeface="Times New Roman"/>
                <a:cs typeface="Times New Roman"/>
                <a:sym typeface="Times New Roman"/>
              </a:rPr>
              <a:t>Ornithos</a:t>
            </a:r>
            <a:r>
              <a:rPr lang="fr-FR" sz="2000">
                <a:solidFill>
                  <a:srgbClr val="000000"/>
                </a:solidFill>
                <a:latin typeface="Times New Roman"/>
                <a:ea typeface="Times New Roman"/>
                <a:cs typeface="Times New Roman"/>
                <a:sym typeface="Times New Roman"/>
              </a:rPr>
              <a:t> 18-1 : 11-19</a:t>
            </a:r>
            <a:endParaRPr sz="2000">
              <a:solidFill>
                <a:srgbClr val="0000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2000" b="1">
              <a:solidFill>
                <a:srgbClr val="77933C"/>
              </a:solidFill>
              <a:highlight>
                <a:srgbClr val="FFFFFF"/>
              </a:highlight>
            </a:endParaRPr>
          </a:p>
          <a:p>
            <a:pPr marL="0" marR="0" lvl="0" indent="0" algn="l" rtl="0">
              <a:lnSpc>
                <a:spcPct val="150000"/>
              </a:lnSpc>
              <a:spcBef>
                <a:spcPts val="0"/>
              </a:spcBef>
              <a:spcAft>
                <a:spcPts val="0"/>
              </a:spcAft>
              <a:buNone/>
            </a:pPr>
            <a:endParaRPr sz="2200" b="1">
              <a:solidFill>
                <a:srgbClr val="77933C"/>
              </a:solidFill>
              <a:highlight>
                <a:srgbClr val="FFFFFF"/>
              </a:highlight>
            </a:endParaRPr>
          </a:p>
          <a:p>
            <a:pPr marL="0" lvl="0" indent="0" algn="l" rtl="0">
              <a:lnSpc>
                <a:spcPct val="115000"/>
              </a:lnSpc>
              <a:spcBef>
                <a:spcPts val="0"/>
              </a:spcBef>
              <a:spcAft>
                <a:spcPts val="0"/>
              </a:spcAft>
              <a:buNone/>
            </a:pPr>
            <a:endParaRPr sz="1100" u="sng">
              <a:solidFill>
                <a:srgbClr val="954F72"/>
              </a:solidFill>
              <a:hlinkClick r:id="rId3"/>
            </a:endParaRPr>
          </a:p>
          <a:p>
            <a:pPr marL="0" marR="0" lvl="0" indent="0" algn="l" rtl="0">
              <a:lnSpc>
                <a:spcPct val="150000"/>
              </a:lnSpc>
              <a:spcBef>
                <a:spcPts val="0"/>
              </a:spcBef>
              <a:spcAft>
                <a:spcPts val="0"/>
              </a:spcAft>
              <a:buNone/>
            </a:pPr>
            <a:endParaRPr sz="2220"/>
          </a:p>
          <a:p>
            <a:pPr marL="0" marR="0" lvl="0" indent="0" algn="l" rtl="0">
              <a:lnSpc>
                <a:spcPct val="150000"/>
              </a:lnSpc>
              <a:spcBef>
                <a:spcPts val="0"/>
              </a:spcBef>
              <a:spcAft>
                <a:spcPts val="0"/>
              </a:spcAft>
              <a:buNone/>
            </a:pPr>
            <a:r>
              <a:rPr lang="fr-FR" sz="2220" b="1" u="sng"/>
              <a:t>Experts</a:t>
            </a:r>
            <a:endParaRPr sz="2220" b="1" u="sng"/>
          </a:p>
          <a:p>
            <a:pPr marL="0" marR="0" lvl="0" indent="0" algn="l" rtl="0">
              <a:lnSpc>
                <a:spcPct val="150000"/>
              </a:lnSpc>
              <a:spcBef>
                <a:spcPts val="0"/>
              </a:spcBef>
              <a:spcAft>
                <a:spcPts val="0"/>
              </a:spcAft>
              <a:buNone/>
            </a:pPr>
            <a:r>
              <a:rPr lang="fr-FR" sz="2220"/>
              <a:t> </a:t>
            </a:r>
            <a:r>
              <a:rPr lang="fr-FR" sz="2400">
                <a:solidFill>
                  <a:srgbClr val="000000"/>
                </a:solidFill>
              </a:rPr>
              <a:t>Joséphine PITHON </a:t>
            </a:r>
            <a:r>
              <a:rPr lang="fr-FR" sz="2400" u="sng">
                <a:solidFill>
                  <a:srgbClr val="0000FF"/>
                </a:solidFill>
                <a:hlinkClick r:id="rId4"/>
              </a:rPr>
              <a:t>j.pithon@groupe-esa.com</a:t>
            </a:r>
            <a:r>
              <a:rPr lang="fr-FR" sz="2400">
                <a:solidFill>
                  <a:srgbClr val="0000FF"/>
                </a:solidFill>
              </a:rPr>
              <a:t>  </a:t>
            </a:r>
            <a:endParaRPr sz="2400">
              <a:solidFill>
                <a:srgbClr val="0000FF"/>
              </a:solidFill>
            </a:endParaRPr>
          </a:p>
        </p:txBody>
      </p:sp>
      <p:sp>
        <p:nvSpPr>
          <p:cNvPr id="274" name="Google Shape;274;p29"/>
          <p:cNvSpPr txBox="1"/>
          <p:nvPr/>
        </p:nvSpPr>
        <p:spPr>
          <a:xfrm>
            <a:off x="6516216" y="6372617"/>
            <a:ext cx="1008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1" i="0" u="none" strike="noStrike" cap="none">
                <a:solidFill>
                  <a:schemeClr val="lt1"/>
                </a:solidFill>
                <a:latin typeface="Calibri"/>
                <a:ea typeface="Calibri"/>
                <a:cs typeface="Calibri"/>
                <a:sym typeface="Calibri"/>
              </a:rPr>
              <a:t>E.Séchet</a:t>
            </a:r>
            <a:endParaRPr sz="1200" b="1"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0" y="0"/>
            <a:ext cx="9144000" cy="52320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a:solidFill>
                  <a:schemeClr val="dk1"/>
                </a:solidFill>
                <a:latin typeface="Calibri"/>
                <a:ea typeface="Calibri"/>
                <a:cs typeface="Calibri"/>
                <a:sym typeface="Calibri"/>
              </a:rPr>
              <a:t>Resources and experts</a:t>
            </a:r>
            <a:endParaRPr sz="2800" b="0" i="0" u="none" strike="noStrike" cap="none">
              <a:solidFill>
                <a:schemeClr val="dk1"/>
              </a:solidFill>
              <a:latin typeface="Calibri"/>
              <a:ea typeface="Calibri"/>
              <a:cs typeface="Calibri"/>
              <a:sym typeface="Calibri"/>
            </a:endParaRPr>
          </a:p>
        </p:txBody>
      </p:sp>
      <p:sp>
        <p:nvSpPr>
          <p:cNvPr id="281" name="Google Shape;281;p30"/>
          <p:cNvSpPr txBox="1">
            <a:spLocks noGrp="1"/>
          </p:cNvSpPr>
          <p:nvPr>
            <p:ph type="body" idx="1"/>
          </p:nvPr>
        </p:nvSpPr>
        <p:spPr>
          <a:xfrm>
            <a:off x="251525" y="1328825"/>
            <a:ext cx="8640900" cy="5468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2200" b="1">
                <a:solidFill>
                  <a:srgbClr val="77933C"/>
                </a:solidFill>
                <a:latin typeface="Times New Roman"/>
                <a:ea typeface="Times New Roman"/>
                <a:cs typeface="Times New Roman"/>
                <a:sym typeface="Times New Roman"/>
              </a:rPr>
              <a:t>Local websites</a:t>
            </a:r>
            <a:endParaRPr sz="2200" b="1">
              <a:solidFill>
                <a:srgbClr val="77933C"/>
              </a:solidFill>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fr-FR" sz="2200">
                <a:solidFill>
                  <a:srgbClr val="000000"/>
                </a:solidFill>
                <a:latin typeface="Times New Roman"/>
                <a:ea typeface="Times New Roman"/>
                <a:cs typeface="Times New Roman"/>
                <a:sym typeface="Times New Roman"/>
              </a:rPr>
              <a:t>The local farmers’ website</a:t>
            </a:r>
            <a:r>
              <a:rPr lang="fr-FR" sz="2200" b="1">
                <a:solidFill>
                  <a:srgbClr val="000000"/>
                </a:solidFill>
                <a:latin typeface="Times New Roman"/>
                <a:ea typeface="Times New Roman"/>
                <a:cs typeface="Times New Roman"/>
                <a:sym typeface="Times New Roman"/>
              </a:rPr>
              <a:t> </a:t>
            </a:r>
            <a:r>
              <a:rPr lang="fr-FR" sz="2200">
                <a:solidFill>
                  <a:srgbClr val="0000FF"/>
                </a:solidFill>
                <a:uFill>
                  <a:noFill/>
                </a:uFill>
                <a:latin typeface="Times New Roman"/>
                <a:ea typeface="Times New Roman"/>
                <a:cs typeface="Times New Roman"/>
                <a:sym typeface="Times New Roman"/>
                <a:hlinkClick r:id="rId3"/>
              </a:rPr>
              <a:t>http://leleveuretloiseau.wixsite.com/boeuf49</a:t>
            </a:r>
            <a:r>
              <a:rPr lang="fr-FR" sz="2200">
                <a:solidFill>
                  <a:srgbClr val="0000FF"/>
                </a:solidFill>
                <a:latin typeface="Times New Roman"/>
                <a:ea typeface="Times New Roman"/>
                <a:cs typeface="Times New Roman"/>
                <a:sym typeface="Times New Roman"/>
              </a:rPr>
              <a:t> </a:t>
            </a:r>
            <a:endParaRPr sz="2200">
              <a:solidFill>
                <a:srgbClr val="0000FF"/>
              </a:solidFill>
              <a:latin typeface="Times New Roman"/>
              <a:ea typeface="Times New Roman"/>
              <a:cs typeface="Times New Roman"/>
              <a:sym typeface="Times New Roman"/>
            </a:endParaRPr>
          </a:p>
          <a:p>
            <a:pPr marL="0" lvl="0" indent="0" algn="l" rtl="0">
              <a:lnSpc>
                <a:spcPct val="100000"/>
              </a:lnSpc>
              <a:spcBef>
                <a:spcPts val="1000"/>
              </a:spcBef>
              <a:spcAft>
                <a:spcPts val="0"/>
              </a:spcAft>
              <a:buNone/>
            </a:pPr>
            <a:r>
              <a:rPr lang="fr-FR" sz="2200">
                <a:solidFill>
                  <a:srgbClr val="000000"/>
                </a:solidFill>
                <a:latin typeface="Times New Roman"/>
                <a:ea typeface="Times New Roman"/>
                <a:cs typeface="Times New Roman"/>
                <a:sym typeface="Times New Roman"/>
              </a:rPr>
              <a:t>The local BirdLife International partner website (LPO Anjou) </a:t>
            </a:r>
            <a:r>
              <a:rPr lang="fr-FR" sz="2200">
                <a:solidFill>
                  <a:srgbClr val="0000FF"/>
                </a:solidFill>
                <a:uFill>
                  <a:noFill/>
                </a:uFill>
                <a:latin typeface="Times New Roman"/>
                <a:ea typeface="Times New Roman"/>
                <a:cs typeface="Times New Roman"/>
                <a:sym typeface="Times New Roman"/>
                <a:hlinkClick r:id="rId4"/>
              </a:rPr>
              <a:t>http://www.lpo-anjou.org/lpo-anjou/sites-especes/</a:t>
            </a:r>
            <a:r>
              <a:rPr lang="fr-FR" sz="2200">
                <a:solidFill>
                  <a:srgbClr val="0000FF"/>
                </a:solidFill>
                <a:latin typeface="Times New Roman"/>
                <a:ea typeface="Times New Roman"/>
                <a:cs typeface="Times New Roman"/>
                <a:sym typeface="Times New Roman"/>
              </a:rPr>
              <a:t> </a:t>
            </a:r>
            <a:endParaRPr sz="2200" b="1">
              <a:solidFill>
                <a:srgbClr val="77933C"/>
              </a:solidFill>
              <a:highlight>
                <a:srgbClr val="FFFFFF"/>
              </a:highlight>
            </a:endParaRPr>
          </a:p>
          <a:p>
            <a:pPr marL="0" marR="0" lvl="0" indent="0" algn="l" rtl="0">
              <a:lnSpc>
                <a:spcPct val="150000"/>
              </a:lnSpc>
              <a:spcBef>
                <a:spcPts val="1000"/>
              </a:spcBef>
              <a:spcAft>
                <a:spcPts val="0"/>
              </a:spcAft>
              <a:buNone/>
            </a:pPr>
            <a:endParaRPr sz="2200" b="1">
              <a:solidFill>
                <a:srgbClr val="77933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r-FR" sz="2200" b="1">
                <a:solidFill>
                  <a:srgbClr val="77933C"/>
                </a:solidFill>
                <a:latin typeface="Times New Roman"/>
                <a:ea typeface="Times New Roman"/>
                <a:cs typeface="Times New Roman"/>
                <a:sym typeface="Times New Roman"/>
              </a:rPr>
              <a:t>Experts</a:t>
            </a:r>
            <a:endParaRPr sz="2220" b="1"/>
          </a:p>
          <a:p>
            <a:pPr marL="0" marR="0" lvl="0" indent="0" algn="l" rtl="0">
              <a:lnSpc>
                <a:spcPct val="150000"/>
              </a:lnSpc>
              <a:spcBef>
                <a:spcPts val="0"/>
              </a:spcBef>
              <a:spcAft>
                <a:spcPts val="0"/>
              </a:spcAft>
              <a:buNone/>
            </a:pPr>
            <a:r>
              <a:rPr lang="fr-FR" sz="2400">
                <a:solidFill>
                  <a:srgbClr val="000000"/>
                </a:solidFill>
              </a:rPr>
              <a:t>Joséphine Pithon </a:t>
            </a:r>
            <a:r>
              <a:rPr lang="fr-FR" sz="2400" u="sng">
                <a:solidFill>
                  <a:srgbClr val="0000FF"/>
                </a:solidFill>
                <a:hlinkClick r:id="rId5"/>
              </a:rPr>
              <a:t>j.pithon@groupe-esa.com</a:t>
            </a:r>
            <a:r>
              <a:rPr lang="fr-FR" sz="2400">
                <a:solidFill>
                  <a:srgbClr val="0000FF"/>
                </a:solidFill>
              </a:rPr>
              <a:t>  </a:t>
            </a:r>
            <a:endParaRPr sz="2400">
              <a:solidFill>
                <a:srgbClr val="0000FF"/>
              </a:solidFill>
            </a:endParaRPr>
          </a:p>
        </p:txBody>
      </p:sp>
      <p:sp>
        <p:nvSpPr>
          <p:cNvPr id="282" name="Google Shape;282;p30"/>
          <p:cNvSpPr txBox="1"/>
          <p:nvPr/>
        </p:nvSpPr>
        <p:spPr>
          <a:xfrm>
            <a:off x="6516216" y="6372617"/>
            <a:ext cx="1008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1" i="0" u="none" strike="noStrike" cap="none">
                <a:solidFill>
                  <a:schemeClr val="lt1"/>
                </a:solidFill>
                <a:latin typeface="Calibri"/>
                <a:ea typeface="Calibri"/>
                <a:cs typeface="Calibri"/>
                <a:sym typeface="Calibri"/>
              </a:rPr>
              <a:t>E.Séchet</a:t>
            </a:r>
            <a:endParaRPr sz="1200" b="1"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1"/>
          <p:cNvSpPr txBox="1">
            <a:spLocks noGrp="1"/>
          </p:cNvSpPr>
          <p:nvPr>
            <p:ph type="body" idx="1"/>
          </p:nvPr>
        </p:nvSpPr>
        <p:spPr>
          <a:xfrm>
            <a:off x="457200" y="1318350"/>
            <a:ext cx="8229600" cy="467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fr-FR" sz="2400" i="0" u="none" strike="noStrike" cap="none">
                <a:solidFill>
                  <a:schemeClr val="dk1"/>
                </a:solidFill>
              </a:rPr>
              <a:t>This presentation, produced by </a:t>
            </a:r>
            <a:r>
              <a:rPr lang="fr-FR" sz="2400"/>
              <a:t>Joséphine Pithon at ESA Angers (</a:t>
            </a:r>
            <a:r>
              <a:rPr lang="fr-FR" sz="2400" u="sng">
                <a:solidFill>
                  <a:schemeClr val="hlink"/>
                </a:solidFill>
                <a:hlinkClick r:id="rId3"/>
              </a:rPr>
              <a:t>http://www.groupe-esa.com/</a:t>
            </a:r>
            <a:r>
              <a:rPr lang="fr-FR" sz="2400"/>
              <a:t>), </a:t>
            </a:r>
            <a:r>
              <a:rPr lang="fr-FR" sz="2400" i="0" u="none" strike="noStrike" cap="none">
                <a:solidFill>
                  <a:schemeClr val="dk1"/>
                </a:solidFill>
              </a:rPr>
              <a:t>has been provided for </a:t>
            </a:r>
            <a:r>
              <a:rPr lang="fr-FR" sz="2400" i="0" u="sng" strike="noStrike" cap="none">
                <a:solidFill>
                  <a:schemeClr val="hlink"/>
                </a:solidFill>
                <a:hlinkClick r:id="rId4"/>
              </a:rPr>
              <a:t>HNV-Link project</a:t>
            </a:r>
            <a:r>
              <a:rPr lang="fr-FR" sz="2400" i="0" u="none" strike="noStrike" cap="none">
                <a:solidFill>
                  <a:schemeClr val="dk1"/>
                </a:solidFill>
              </a:rPr>
              <a:t> to be included </a:t>
            </a:r>
            <a:r>
              <a:rPr lang="fr-FR" sz="2400"/>
              <a:t>i</a:t>
            </a:r>
            <a:r>
              <a:rPr lang="fr-FR" sz="2400" i="0" u="none" strike="noStrike" cap="none">
                <a:solidFill>
                  <a:schemeClr val="dk1"/>
                </a:solidFill>
              </a:rPr>
              <a:t>nto the educational package on High Nature Value farming. </a:t>
            </a:r>
            <a:r>
              <a:rPr lang="fr-FR" sz="2400"/>
              <a:t>Other resources of the education package are available </a:t>
            </a:r>
            <a:r>
              <a:rPr lang="fr-FR" sz="2400" u="sng">
                <a:solidFill>
                  <a:schemeClr val="hlink"/>
                </a:solidFill>
                <a:hlinkClick r:id="rId5"/>
              </a:rPr>
              <a:t>www.hnvlink.eu</a:t>
            </a:r>
            <a:r>
              <a:rPr lang="fr-FR" sz="2400"/>
              <a:t>. </a:t>
            </a:r>
            <a:endParaRPr sz="2400" i="0" u="none" strike="noStrike" cap="none">
              <a:solidFill>
                <a:schemeClr val="dk1"/>
              </a:solidFill>
            </a:endParaRPr>
          </a:p>
          <a:p>
            <a:pPr marL="0" lvl="0" indent="0" algn="just" rtl="0">
              <a:lnSpc>
                <a:spcPct val="90000"/>
              </a:lnSpc>
              <a:spcBef>
                <a:spcPts val="800"/>
              </a:spcBef>
              <a:spcAft>
                <a:spcPts val="0"/>
              </a:spcAft>
              <a:buClr>
                <a:schemeClr val="dk1"/>
              </a:buClr>
              <a:buSzPts val="1100"/>
              <a:buFont typeface="Arial"/>
              <a:buNone/>
            </a:pPr>
            <a:r>
              <a:rPr lang="fr-FR" sz="2400"/>
              <a:t>It is an Open Source material under CC BY-NC-SA. You may use freely any elements of it or as a whole, also modifying as fit, as long as you cite the project and its funding and use is for non-commercial purposes.</a:t>
            </a:r>
            <a:endParaRPr sz="2400"/>
          </a:p>
          <a:p>
            <a:pPr marL="0" lvl="0" indent="0" algn="just" rtl="0">
              <a:lnSpc>
                <a:spcPct val="90000"/>
              </a:lnSpc>
              <a:spcBef>
                <a:spcPts val="800"/>
              </a:spcBef>
              <a:spcAft>
                <a:spcPts val="0"/>
              </a:spcAft>
              <a:buClr>
                <a:schemeClr val="dk1"/>
              </a:buClr>
              <a:buSzPts val="1100"/>
              <a:buFont typeface="Arial"/>
              <a:buNone/>
            </a:pPr>
            <a:r>
              <a:rPr lang="fr-FR" sz="2400"/>
              <a:t>Copyrights: all photographs courtesy of Emmanuel Séchet, Alain Fossé and Josephine Pithon unless otherwise indicated.</a:t>
            </a:r>
            <a:endParaRPr sz="2400"/>
          </a:p>
        </p:txBody>
      </p:sp>
      <p:pic>
        <p:nvPicPr>
          <p:cNvPr id="289" name="Google Shape;289;p31"/>
          <p:cNvPicPr preferRelativeResize="0"/>
          <p:nvPr/>
        </p:nvPicPr>
        <p:blipFill rotWithShape="1">
          <a:blip r:embed="rId6">
            <a:alphaModFix/>
          </a:blip>
          <a:srcRect/>
          <a:stretch/>
        </p:blipFill>
        <p:spPr>
          <a:xfrm>
            <a:off x="7375754" y="80595"/>
            <a:ext cx="1525825" cy="1088975"/>
          </a:xfrm>
          <a:prstGeom prst="rect">
            <a:avLst/>
          </a:prstGeom>
          <a:noFill/>
          <a:ln>
            <a:noFill/>
          </a:ln>
        </p:spPr>
      </p:pic>
      <p:pic>
        <p:nvPicPr>
          <p:cNvPr id="290" name="Google Shape;290;p31"/>
          <p:cNvPicPr preferRelativeResize="0"/>
          <p:nvPr/>
        </p:nvPicPr>
        <p:blipFill rotWithShape="1">
          <a:blip r:embed="rId7">
            <a:alphaModFix/>
          </a:blip>
          <a:srcRect/>
          <a:stretch/>
        </p:blipFill>
        <p:spPr>
          <a:xfrm>
            <a:off x="7675375" y="5769358"/>
            <a:ext cx="1468625" cy="995667"/>
          </a:xfrm>
          <a:prstGeom prst="rect">
            <a:avLst/>
          </a:prstGeom>
          <a:noFill/>
          <a:ln>
            <a:noFill/>
          </a:ln>
        </p:spPr>
      </p:pic>
      <p:sp>
        <p:nvSpPr>
          <p:cNvPr id="291" name="Google Shape;291;p31"/>
          <p:cNvSpPr/>
          <p:nvPr/>
        </p:nvSpPr>
        <p:spPr>
          <a:xfrm>
            <a:off x="1813125" y="6118825"/>
            <a:ext cx="6723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200" b="1">
                <a:solidFill>
                  <a:srgbClr val="434343"/>
                </a:solidFill>
                <a:latin typeface="Calibri"/>
                <a:ea typeface="Calibri"/>
                <a:cs typeface="Calibri"/>
                <a:sym typeface="Calibri"/>
              </a:rPr>
              <a:t>THIS PROJECT HAS RECEIVED FUNDING FROM THE EUROPEAN UNION HORIZON 2020</a:t>
            </a:r>
            <a:endParaRPr sz="1200" b="1">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fr-FR" sz="1200" b="1">
                <a:solidFill>
                  <a:srgbClr val="434343"/>
                </a:solidFill>
                <a:latin typeface="Calibri"/>
                <a:ea typeface="Calibri"/>
                <a:cs typeface="Calibri"/>
                <a:sym typeface="Calibri"/>
              </a:rPr>
              <a:t>RESEARCH AND INNOVATION PROGRAMME UNDER GRANT AGREEMENT NO. 696391</a:t>
            </a:r>
            <a:endParaRPr sz="1200" b="1">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200" b="1">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a:solidFill>
                <a:srgbClr val="43434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a:stretch/>
        </p:blipFill>
        <p:spPr>
          <a:xfrm>
            <a:off x="1331640" y="183563"/>
            <a:ext cx="6530533" cy="6336704"/>
          </a:xfrm>
          <a:prstGeom prst="rect">
            <a:avLst/>
          </a:prstGeom>
          <a:noFill/>
          <a:ln>
            <a:noFill/>
          </a:ln>
        </p:spPr>
      </p:pic>
      <p:sp>
        <p:nvSpPr>
          <p:cNvPr id="100" name="Google Shape;100;p14"/>
          <p:cNvSpPr txBox="1"/>
          <p:nvPr/>
        </p:nvSpPr>
        <p:spPr>
          <a:xfrm>
            <a:off x="2001125" y="1612775"/>
            <a:ext cx="1778700" cy="461700"/>
          </a:xfrm>
          <a:prstGeom prst="rect">
            <a:avLst/>
          </a:prstGeom>
          <a:solidFill>
            <a:srgbClr val="B7CCE4"/>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dk2"/>
                </a:solidFill>
                <a:latin typeface="Calibri"/>
                <a:ea typeface="Calibri"/>
                <a:cs typeface="Calibri"/>
                <a:sym typeface="Calibri"/>
              </a:rPr>
              <a:t>Mayenne</a:t>
            </a:r>
            <a:endParaRPr sz="2400" b="1" i="0" u="none" strike="noStrike" cap="none">
              <a:solidFill>
                <a:schemeClr val="dk2"/>
              </a:solidFill>
              <a:latin typeface="Calibri"/>
              <a:ea typeface="Calibri"/>
              <a:cs typeface="Calibri"/>
              <a:sym typeface="Calibri"/>
            </a:endParaRPr>
          </a:p>
        </p:txBody>
      </p:sp>
      <p:sp>
        <p:nvSpPr>
          <p:cNvPr id="101" name="Google Shape;101;p14"/>
          <p:cNvSpPr txBox="1"/>
          <p:nvPr/>
        </p:nvSpPr>
        <p:spPr>
          <a:xfrm>
            <a:off x="3866575" y="864375"/>
            <a:ext cx="1137300" cy="461700"/>
          </a:xfrm>
          <a:prstGeom prst="rect">
            <a:avLst/>
          </a:prstGeom>
          <a:solidFill>
            <a:srgbClr val="B7CCE4"/>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dk2"/>
                </a:solidFill>
                <a:latin typeface="Calibri"/>
                <a:ea typeface="Calibri"/>
                <a:cs typeface="Calibri"/>
                <a:sym typeface="Calibri"/>
              </a:rPr>
              <a:t>Sarthe</a:t>
            </a:r>
            <a:endParaRPr sz="2400" b="1" i="0" u="none" strike="noStrike" cap="none">
              <a:solidFill>
                <a:schemeClr val="dk2"/>
              </a:solidFill>
              <a:latin typeface="Calibri"/>
              <a:ea typeface="Calibri"/>
              <a:cs typeface="Calibri"/>
              <a:sym typeface="Calibri"/>
            </a:endParaRPr>
          </a:p>
        </p:txBody>
      </p:sp>
      <p:sp>
        <p:nvSpPr>
          <p:cNvPr id="102" name="Google Shape;102;p14"/>
          <p:cNvSpPr txBox="1"/>
          <p:nvPr/>
        </p:nvSpPr>
        <p:spPr>
          <a:xfrm>
            <a:off x="6444200" y="1461800"/>
            <a:ext cx="1050300" cy="461700"/>
          </a:xfrm>
          <a:prstGeom prst="rect">
            <a:avLst/>
          </a:prstGeom>
          <a:solidFill>
            <a:srgbClr val="B7CCE4"/>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dk2"/>
                </a:solidFill>
                <a:latin typeface="Calibri"/>
                <a:ea typeface="Calibri"/>
                <a:cs typeface="Calibri"/>
                <a:sym typeface="Calibri"/>
              </a:rPr>
              <a:t>Loir</a:t>
            </a:r>
            <a:endParaRPr sz="2400" b="1" i="0" u="none" strike="noStrike" cap="none">
              <a:solidFill>
                <a:schemeClr val="dk2"/>
              </a:solidFill>
              <a:latin typeface="Calibri"/>
              <a:ea typeface="Calibri"/>
              <a:cs typeface="Calibri"/>
              <a:sym typeface="Calibri"/>
            </a:endParaRPr>
          </a:p>
        </p:txBody>
      </p:sp>
      <p:sp>
        <p:nvSpPr>
          <p:cNvPr id="103" name="Google Shape;103;p14"/>
          <p:cNvSpPr txBox="1"/>
          <p:nvPr/>
        </p:nvSpPr>
        <p:spPr>
          <a:xfrm>
            <a:off x="4716025" y="5843600"/>
            <a:ext cx="1224000" cy="461700"/>
          </a:xfrm>
          <a:prstGeom prst="rect">
            <a:avLst/>
          </a:prstGeom>
          <a:solidFill>
            <a:srgbClr val="B7CCE4"/>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dk2"/>
                </a:solidFill>
                <a:latin typeface="Calibri"/>
                <a:ea typeface="Calibri"/>
                <a:cs typeface="Calibri"/>
                <a:sym typeface="Calibri"/>
              </a:rPr>
              <a:t>Loire</a:t>
            </a:r>
            <a:endParaRPr sz="2400" b="1" i="0" u="none" strike="noStrike" cap="none">
              <a:solidFill>
                <a:schemeClr val="dk2"/>
              </a:solidFill>
              <a:latin typeface="Calibri"/>
              <a:ea typeface="Calibri"/>
              <a:cs typeface="Calibri"/>
              <a:sym typeface="Calibri"/>
            </a:endParaRPr>
          </a:p>
        </p:txBody>
      </p:sp>
      <p:pic>
        <p:nvPicPr>
          <p:cNvPr id="104" name="Google Shape;104;p14"/>
          <p:cNvPicPr preferRelativeResize="0"/>
          <p:nvPr/>
        </p:nvPicPr>
        <p:blipFill rotWithShape="1">
          <a:blip r:embed="rId4">
            <a:alphaModFix/>
          </a:blip>
          <a:srcRect/>
          <a:stretch/>
        </p:blipFill>
        <p:spPr>
          <a:xfrm>
            <a:off x="1361349" y="6024174"/>
            <a:ext cx="1550459" cy="461675"/>
          </a:xfrm>
          <a:prstGeom prst="rect">
            <a:avLst/>
          </a:prstGeom>
          <a:noFill/>
          <a:ln>
            <a:noFill/>
          </a:ln>
        </p:spPr>
      </p:pic>
      <p:sp>
        <p:nvSpPr>
          <p:cNvPr id="105" name="Google Shape;105;p14"/>
          <p:cNvSpPr txBox="1"/>
          <p:nvPr/>
        </p:nvSpPr>
        <p:spPr>
          <a:xfrm>
            <a:off x="1304156" y="6488668"/>
            <a:ext cx="781236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1"/>
                </a:solidFill>
                <a:latin typeface="Calibri"/>
                <a:ea typeface="Calibri"/>
                <a:cs typeface="Calibri"/>
                <a:sym typeface="Calibri"/>
              </a:rPr>
              <a:t>© IGN 2017 - w w w.geoportail.gouv.fr/mentions-legales</a:t>
            </a:r>
            <a:endParaRPr sz="1600" b="0" i="0" u="none" strike="noStrike" cap="none">
              <a:solidFill>
                <a:schemeClr val="dk1"/>
              </a:solidFill>
              <a:latin typeface="Calibri"/>
              <a:ea typeface="Calibri"/>
              <a:cs typeface="Calibri"/>
              <a:sym typeface="Calibri"/>
            </a:endParaRPr>
          </a:p>
        </p:txBody>
      </p:sp>
      <p:sp>
        <p:nvSpPr>
          <p:cNvPr id="106" name="Google Shape;106;p14"/>
          <p:cNvSpPr txBox="1"/>
          <p:nvPr/>
        </p:nvSpPr>
        <p:spPr>
          <a:xfrm>
            <a:off x="4716016" y="3645024"/>
            <a:ext cx="1944216" cy="461665"/>
          </a:xfrm>
          <a:prstGeom prst="rect">
            <a:avLst/>
          </a:pr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B7CCE4"/>
                </a:solidFill>
                <a:latin typeface="Calibri"/>
                <a:ea typeface="Calibri"/>
                <a:cs typeface="Calibri"/>
                <a:sym typeface="Calibri"/>
              </a:rPr>
              <a:t>RAMSAR SITE</a:t>
            </a:r>
            <a:endParaRPr sz="2400" b="1" i="0" u="none" strike="noStrike" cap="none">
              <a:solidFill>
                <a:srgbClr val="B7CCE4"/>
              </a:solidFill>
              <a:latin typeface="Calibri"/>
              <a:ea typeface="Calibri"/>
              <a:cs typeface="Calibri"/>
              <a:sym typeface="Calibri"/>
            </a:endParaRPr>
          </a:p>
        </p:txBody>
      </p:sp>
      <p:sp>
        <p:nvSpPr>
          <p:cNvPr id="107" name="Google Shape;107;p14"/>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The largest confluence of the River Loire</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Extensively grazed or mowed since the Middle Ages</a:t>
            </a:r>
            <a:endParaRPr sz="2800" b="0" i="0" u="none" strike="noStrike" cap="none">
              <a:solidFill>
                <a:schemeClr val="dk1"/>
              </a:solidFill>
              <a:latin typeface="Calibri"/>
              <a:ea typeface="Calibri"/>
              <a:cs typeface="Calibri"/>
              <a:sym typeface="Calibri"/>
            </a:endParaRPr>
          </a:p>
        </p:txBody>
      </p:sp>
      <p:sp>
        <p:nvSpPr>
          <p:cNvPr id="114" name="Google Shape;114;p15" descr="https://static.wixstatic.com/media/a7f0f4_45ddc8f9b76c41749aeef2565cc94360.jpg/v1/fill/w_979,h_318,al_c,q_80,usm_0.66_1.00_0.01/a7f0f4_45ddc8f9b76c41749aeef2565cc94360.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5" name="Google Shape;115;p15" descr="C:\Users\j.pithon\Documents\Pédagogie\HNV-Link\Photos_BVA_Sechet\DSCN7866.jpg"/>
          <p:cNvPicPr preferRelativeResize="0"/>
          <p:nvPr/>
        </p:nvPicPr>
        <p:blipFill rotWithShape="1">
          <a:blip r:embed="rId3">
            <a:alphaModFix/>
          </a:blip>
          <a:srcRect/>
          <a:stretch/>
        </p:blipFill>
        <p:spPr>
          <a:xfrm>
            <a:off x="4753025" y="581845"/>
            <a:ext cx="4129827" cy="3097370"/>
          </a:xfrm>
          <a:prstGeom prst="rect">
            <a:avLst/>
          </a:prstGeom>
          <a:noFill/>
          <a:ln>
            <a:noFill/>
          </a:ln>
        </p:spPr>
      </p:pic>
      <p:pic>
        <p:nvPicPr>
          <p:cNvPr id="116" name="Google Shape;116;p15"/>
          <p:cNvPicPr preferRelativeResize="0"/>
          <p:nvPr/>
        </p:nvPicPr>
        <p:blipFill rotWithShape="1">
          <a:blip r:embed="rId4">
            <a:alphaModFix/>
          </a:blip>
          <a:srcRect/>
          <a:stretch/>
        </p:blipFill>
        <p:spPr>
          <a:xfrm>
            <a:off x="4753027" y="3726729"/>
            <a:ext cx="4129826" cy="3097369"/>
          </a:xfrm>
          <a:prstGeom prst="rect">
            <a:avLst/>
          </a:prstGeom>
          <a:noFill/>
          <a:ln>
            <a:noFill/>
          </a:ln>
        </p:spPr>
      </p:pic>
      <p:pic>
        <p:nvPicPr>
          <p:cNvPr id="117" name="Google Shape;117;p15" descr="C:\Users\j.pithon\Documents\Pédagogie\HNV-Link\Photos_BVA_Sechet\prairie BVA_Tartifume_Cantenay-Epinard_18-5-2010.JPG"/>
          <p:cNvPicPr preferRelativeResize="0"/>
          <p:nvPr/>
        </p:nvPicPr>
        <p:blipFill rotWithShape="1">
          <a:blip r:embed="rId5">
            <a:alphaModFix/>
          </a:blip>
          <a:srcRect/>
          <a:stretch/>
        </p:blipFill>
        <p:spPr>
          <a:xfrm>
            <a:off x="307975" y="3726729"/>
            <a:ext cx="4129826" cy="3097369"/>
          </a:xfrm>
          <a:prstGeom prst="rect">
            <a:avLst/>
          </a:prstGeom>
          <a:noFill/>
          <a:ln>
            <a:noFill/>
          </a:ln>
        </p:spPr>
      </p:pic>
      <p:pic>
        <p:nvPicPr>
          <p:cNvPr id="118" name="Google Shape;118;p15" descr="C:\Users\j.pithon\Documents\Pédagogie\HNV-Link\Photos_BVA_Sechet\Île Saint-Aubin_vueOuest(voieferrée)_5-02-2010_pano3.JPG"/>
          <p:cNvPicPr preferRelativeResize="0"/>
          <p:nvPr/>
        </p:nvPicPr>
        <p:blipFill rotWithShape="1">
          <a:blip r:embed="rId6">
            <a:alphaModFix/>
          </a:blip>
          <a:srcRect/>
          <a:stretch/>
        </p:blipFill>
        <p:spPr>
          <a:xfrm>
            <a:off x="307975" y="581845"/>
            <a:ext cx="4129826" cy="3097370"/>
          </a:xfrm>
          <a:prstGeom prst="rect">
            <a:avLst/>
          </a:prstGeom>
          <a:noFill/>
          <a:ln>
            <a:noFill/>
          </a:ln>
        </p:spPr>
      </p:pic>
      <p:sp>
        <p:nvSpPr>
          <p:cNvPr id="119" name="Google Shape;119;p15"/>
          <p:cNvSpPr txBox="1"/>
          <p:nvPr/>
        </p:nvSpPr>
        <p:spPr>
          <a:xfrm>
            <a:off x="307975" y="3176500"/>
            <a:ext cx="4129800" cy="523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Flooded meadows in February</a:t>
            </a:r>
            <a:r>
              <a:rPr lang="fr-FR" sz="1800" b="0" i="0" u="none" strike="noStrike" cap="none">
                <a:solidFill>
                  <a:schemeClr val="dk1"/>
                </a:solidFill>
                <a:latin typeface="Calibri"/>
                <a:ea typeface="Calibri"/>
                <a:cs typeface="Calibri"/>
                <a:sym typeface="Calibri"/>
              </a:rPr>
              <a:t> </a:t>
            </a:r>
            <a:r>
              <a:rPr lang="fr-FR" sz="1100" b="0" i="0" u="none" strike="noStrike" cap="none">
                <a:solidFill>
                  <a:schemeClr val="dk1"/>
                </a:solidFill>
                <a:latin typeface="Calibri"/>
                <a:ea typeface="Calibri"/>
                <a:cs typeface="Calibri"/>
                <a:sym typeface="Calibri"/>
              </a:rPr>
              <a:t>E.Séchet</a:t>
            </a:r>
            <a:endParaRPr sz="1100" b="0" i="0" u="none" strike="noStrike" cap="none">
              <a:solidFill>
                <a:schemeClr val="dk1"/>
              </a:solidFill>
              <a:latin typeface="Calibri"/>
              <a:ea typeface="Calibri"/>
              <a:cs typeface="Calibri"/>
              <a:sym typeface="Calibri"/>
            </a:endParaRPr>
          </a:p>
        </p:txBody>
      </p:sp>
      <p:sp>
        <p:nvSpPr>
          <p:cNvPr id="120" name="Google Shape;120;p15"/>
          <p:cNvSpPr txBox="1"/>
          <p:nvPr/>
        </p:nvSpPr>
        <p:spPr>
          <a:xfrm>
            <a:off x="4753025" y="3187125"/>
            <a:ext cx="4129800" cy="447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Haymaking in June / July </a:t>
            </a:r>
            <a:r>
              <a:rPr lang="fr-FR" sz="1100" b="0" i="0" u="none" strike="noStrike" cap="none">
                <a:solidFill>
                  <a:schemeClr val="dk1"/>
                </a:solidFill>
                <a:latin typeface="Calibri"/>
                <a:ea typeface="Calibri"/>
                <a:cs typeface="Calibri"/>
                <a:sym typeface="Calibri"/>
              </a:rPr>
              <a:t>E.Séchet</a:t>
            </a:r>
            <a:endParaRPr sz="1100" b="0" i="0" u="none" strike="noStrike" cap="none">
              <a:solidFill>
                <a:schemeClr val="dk1"/>
              </a:solidFill>
              <a:latin typeface="Calibri"/>
              <a:ea typeface="Calibri"/>
              <a:cs typeface="Calibri"/>
              <a:sym typeface="Calibri"/>
            </a:endParaRPr>
          </a:p>
        </p:txBody>
      </p:sp>
      <p:sp>
        <p:nvSpPr>
          <p:cNvPr id="121" name="Google Shape;121;p15"/>
          <p:cNvSpPr txBox="1"/>
          <p:nvPr/>
        </p:nvSpPr>
        <p:spPr>
          <a:xfrm>
            <a:off x="307988" y="6287550"/>
            <a:ext cx="4129800" cy="624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Poplar plantation and meadow </a:t>
            </a:r>
            <a:r>
              <a:rPr lang="fr-FR" sz="1100" b="0" i="0" u="none" strike="noStrike" cap="none">
                <a:solidFill>
                  <a:schemeClr val="dk1"/>
                </a:solidFill>
                <a:latin typeface="Calibri"/>
                <a:ea typeface="Calibri"/>
                <a:cs typeface="Calibri"/>
                <a:sym typeface="Calibri"/>
              </a:rPr>
              <a:t>E.Séchet</a:t>
            </a:r>
            <a:endParaRPr sz="1100" b="0" i="0" u="none" strike="noStrike" cap="none">
              <a:solidFill>
                <a:schemeClr val="dk1"/>
              </a:solidFill>
              <a:latin typeface="Calibri"/>
              <a:ea typeface="Calibri"/>
              <a:cs typeface="Calibri"/>
              <a:sym typeface="Calibri"/>
            </a:endParaRPr>
          </a:p>
        </p:txBody>
      </p:sp>
      <p:sp>
        <p:nvSpPr>
          <p:cNvPr id="122" name="Google Shape;122;p15"/>
          <p:cNvSpPr txBox="1"/>
          <p:nvPr/>
        </p:nvSpPr>
        <p:spPr>
          <a:xfrm>
            <a:off x="4753025" y="6300750"/>
            <a:ext cx="4129800" cy="523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Limousine </a:t>
            </a:r>
            <a:r>
              <a:rPr lang="fr-FR" sz="2400">
                <a:solidFill>
                  <a:schemeClr val="dk1"/>
                </a:solidFill>
                <a:latin typeface="Calibri"/>
                <a:ea typeface="Calibri"/>
                <a:cs typeface="Calibri"/>
                <a:sym typeface="Calibri"/>
              </a:rPr>
              <a:t>cattle</a:t>
            </a:r>
            <a:r>
              <a:rPr lang="fr-FR" sz="2400" b="0" i="0" u="none" strike="noStrike" cap="none">
                <a:solidFill>
                  <a:schemeClr val="dk1"/>
                </a:solidFill>
                <a:latin typeface="Calibri"/>
                <a:ea typeface="Calibri"/>
                <a:cs typeface="Calibri"/>
                <a:sym typeface="Calibri"/>
              </a:rPr>
              <a:t> </a:t>
            </a:r>
            <a:r>
              <a:rPr lang="fr-FR" sz="1100" b="0" i="0" u="none" strike="noStrike" cap="none">
                <a:solidFill>
                  <a:schemeClr val="dk1"/>
                </a:solidFill>
                <a:latin typeface="Calibri"/>
                <a:ea typeface="Calibri"/>
                <a:cs typeface="Calibri"/>
                <a:sym typeface="Calibri"/>
              </a:rPr>
              <a:t>J. Pithon</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p:nvPr/>
        </p:nvSpPr>
        <p:spPr>
          <a:xfrm>
            <a:off x="0" y="0"/>
            <a:ext cx="9144000" cy="954107"/>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Nature conservation in the flood meadows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fr-FR" sz="2800" b="0" i="1" u="none" strike="noStrike" cap="none">
                <a:solidFill>
                  <a:schemeClr val="dk1"/>
                </a:solidFill>
                <a:latin typeface="Calibri"/>
                <a:ea typeface="Calibri"/>
                <a:cs typeface="Calibri"/>
                <a:sym typeface="Calibri"/>
              </a:rPr>
              <a:t>Winter and early spring</a:t>
            </a:r>
            <a:endParaRPr sz="2800" b="0" i="1" u="none" strike="noStrike" cap="none">
              <a:solidFill>
                <a:schemeClr val="dk1"/>
              </a:solidFill>
              <a:latin typeface="Calibri"/>
              <a:ea typeface="Calibri"/>
              <a:cs typeface="Calibri"/>
              <a:sym typeface="Calibri"/>
            </a:endParaRPr>
          </a:p>
        </p:txBody>
      </p:sp>
      <p:pic>
        <p:nvPicPr>
          <p:cNvPr id="129" name="Google Shape;129;p16" descr="C:\Users\j.pithon\Documents\Pédagogie\HNV-Link\Photos_BVA_Sechet\Petit_Vaux_PréeBocage_5-02-2010_2.JPG"/>
          <p:cNvPicPr preferRelativeResize="0"/>
          <p:nvPr/>
        </p:nvPicPr>
        <p:blipFill rotWithShape="1">
          <a:blip r:embed="rId3">
            <a:alphaModFix/>
          </a:blip>
          <a:srcRect/>
          <a:stretch/>
        </p:blipFill>
        <p:spPr>
          <a:xfrm>
            <a:off x="0" y="954107"/>
            <a:ext cx="7128792" cy="5346594"/>
          </a:xfrm>
          <a:prstGeom prst="rect">
            <a:avLst/>
          </a:prstGeom>
          <a:noFill/>
          <a:ln>
            <a:noFill/>
          </a:ln>
        </p:spPr>
      </p:pic>
      <p:pic>
        <p:nvPicPr>
          <p:cNvPr id="130" name="Google Shape;130;p16" descr="http://www.digimages.info/bqn/limlim120310rw.jpg"/>
          <p:cNvPicPr preferRelativeResize="0"/>
          <p:nvPr/>
        </p:nvPicPr>
        <p:blipFill rotWithShape="1">
          <a:blip r:embed="rId4">
            <a:alphaModFix/>
          </a:blip>
          <a:srcRect t="8976" b="11937"/>
          <a:stretch/>
        </p:blipFill>
        <p:spPr>
          <a:xfrm>
            <a:off x="4608050" y="3826680"/>
            <a:ext cx="4416490" cy="2619635"/>
          </a:xfrm>
          <a:prstGeom prst="rect">
            <a:avLst/>
          </a:prstGeom>
          <a:noFill/>
          <a:ln>
            <a:noFill/>
          </a:ln>
        </p:spPr>
      </p:pic>
      <p:sp>
        <p:nvSpPr>
          <p:cNvPr id="131" name="Google Shape;131;p16"/>
          <p:cNvSpPr txBox="1"/>
          <p:nvPr/>
        </p:nvSpPr>
        <p:spPr>
          <a:xfrm>
            <a:off x="0" y="5663700"/>
            <a:ext cx="4572000" cy="1118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Waterbirds in the flooded meadows in late winter (February) </a:t>
            </a:r>
            <a:r>
              <a:rPr lang="fr-FR" sz="1200" b="0" i="0" u="none" strike="noStrike" cap="none">
                <a:solidFill>
                  <a:schemeClr val="dk1"/>
                </a:solidFill>
                <a:latin typeface="Calibri"/>
                <a:ea typeface="Calibri"/>
                <a:cs typeface="Calibri"/>
                <a:sym typeface="Calibri"/>
              </a:rPr>
              <a:t>E. Séchet</a:t>
            </a:r>
            <a:endParaRPr sz="1800" b="0" i="0" u="none" strike="noStrike" cap="none">
              <a:solidFill>
                <a:schemeClr val="dk1"/>
              </a:solidFill>
              <a:latin typeface="Calibri"/>
              <a:ea typeface="Calibri"/>
              <a:cs typeface="Calibri"/>
              <a:sym typeface="Calibri"/>
            </a:endParaRPr>
          </a:p>
        </p:txBody>
      </p:sp>
      <p:sp>
        <p:nvSpPr>
          <p:cNvPr id="132" name="Google Shape;132;p16"/>
          <p:cNvSpPr txBox="1"/>
          <p:nvPr/>
        </p:nvSpPr>
        <p:spPr>
          <a:xfrm>
            <a:off x="5370250" y="6300700"/>
            <a:ext cx="3654300" cy="592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Black-tailed Godwit </a:t>
            </a:r>
            <a:r>
              <a:rPr lang="fr-FR" sz="1200" b="0" i="0" u="none" strike="noStrike" cap="none">
                <a:solidFill>
                  <a:schemeClr val="dk1"/>
                </a:solidFill>
                <a:latin typeface="Calibri"/>
                <a:ea typeface="Calibri"/>
                <a:cs typeface="Calibri"/>
                <a:sym typeface="Calibri"/>
              </a:rPr>
              <a:t>A. Fossé</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p:nvPr/>
        </p:nvSpPr>
        <p:spPr>
          <a:xfrm>
            <a:off x="0" y="0"/>
            <a:ext cx="9144000" cy="954107"/>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Nature conservation in the flood meadows</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fr-FR" sz="2800" b="0" i="1" u="none" strike="noStrike" cap="none">
                <a:solidFill>
                  <a:schemeClr val="dk1"/>
                </a:solidFill>
                <a:latin typeface="Calibri"/>
                <a:ea typeface="Calibri"/>
                <a:cs typeface="Calibri"/>
                <a:sym typeface="Calibri"/>
              </a:rPr>
              <a:t>Late spring and summer</a:t>
            </a:r>
            <a:endParaRPr sz="2800" b="0" i="1" u="none" strike="noStrike" cap="none">
              <a:solidFill>
                <a:schemeClr val="dk1"/>
              </a:solidFill>
              <a:latin typeface="Calibri"/>
              <a:ea typeface="Calibri"/>
              <a:cs typeface="Calibri"/>
              <a:sym typeface="Calibri"/>
            </a:endParaRPr>
          </a:p>
        </p:txBody>
      </p:sp>
      <p:pic>
        <p:nvPicPr>
          <p:cNvPr id="139" name="Google Shape;139;p17"/>
          <p:cNvPicPr preferRelativeResize="0"/>
          <p:nvPr/>
        </p:nvPicPr>
        <p:blipFill rotWithShape="1">
          <a:blip r:embed="rId3">
            <a:alphaModFix/>
          </a:blip>
          <a:srcRect/>
          <a:stretch/>
        </p:blipFill>
        <p:spPr>
          <a:xfrm>
            <a:off x="352128" y="1132148"/>
            <a:ext cx="3489852" cy="4653136"/>
          </a:xfrm>
          <a:prstGeom prst="rect">
            <a:avLst/>
          </a:prstGeom>
          <a:noFill/>
          <a:ln>
            <a:noFill/>
          </a:ln>
        </p:spPr>
      </p:pic>
      <p:pic>
        <p:nvPicPr>
          <p:cNvPr id="140" name="Google Shape;140;p17"/>
          <p:cNvPicPr preferRelativeResize="0"/>
          <p:nvPr/>
        </p:nvPicPr>
        <p:blipFill rotWithShape="1">
          <a:blip r:embed="rId4">
            <a:alphaModFix/>
          </a:blip>
          <a:srcRect/>
          <a:stretch/>
        </p:blipFill>
        <p:spPr>
          <a:xfrm>
            <a:off x="1956334" y="3503691"/>
            <a:ext cx="2409732" cy="3212976"/>
          </a:xfrm>
          <a:prstGeom prst="rect">
            <a:avLst/>
          </a:prstGeom>
          <a:noFill/>
          <a:ln>
            <a:noFill/>
          </a:ln>
        </p:spPr>
      </p:pic>
      <p:pic>
        <p:nvPicPr>
          <p:cNvPr id="141" name="Google Shape;141;p17" descr="C:\Users\j.pithon\Documents\Pédagogie\HNV-Link\Photos_BVA_Sechet\Gratiole_ES5.jpg"/>
          <p:cNvPicPr preferRelativeResize="0"/>
          <p:nvPr/>
        </p:nvPicPr>
        <p:blipFill rotWithShape="1">
          <a:blip r:embed="rId5">
            <a:alphaModFix/>
          </a:blip>
          <a:srcRect/>
          <a:stretch/>
        </p:blipFill>
        <p:spPr>
          <a:xfrm>
            <a:off x="4549359" y="1117153"/>
            <a:ext cx="4137176" cy="3103935"/>
          </a:xfrm>
          <a:prstGeom prst="rect">
            <a:avLst/>
          </a:prstGeom>
          <a:noFill/>
          <a:ln>
            <a:noFill/>
          </a:ln>
        </p:spPr>
      </p:pic>
      <p:pic>
        <p:nvPicPr>
          <p:cNvPr id="142" name="Google Shape;142;p17" descr="C:\Users\j.pithon\Documents\Pédagogie\HNV-Link\Photos_BVA_Sechet\Gratiole_ES6.jpg"/>
          <p:cNvPicPr preferRelativeResize="0"/>
          <p:nvPr/>
        </p:nvPicPr>
        <p:blipFill rotWithShape="1">
          <a:blip r:embed="rId6">
            <a:alphaModFix/>
          </a:blip>
          <a:srcRect/>
          <a:stretch/>
        </p:blipFill>
        <p:spPr>
          <a:xfrm>
            <a:off x="5148064" y="4375104"/>
            <a:ext cx="3121025" cy="2341563"/>
          </a:xfrm>
          <a:prstGeom prst="rect">
            <a:avLst/>
          </a:prstGeom>
          <a:noFill/>
          <a:ln>
            <a:noFill/>
          </a:ln>
        </p:spPr>
      </p:pic>
      <p:sp>
        <p:nvSpPr>
          <p:cNvPr id="143" name="Google Shape;143;p17"/>
          <p:cNvSpPr txBox="1"/>
          <p:nvPr/>
        </p:nvSpPr>
        <p:spPr>
          <a:xfrm>
            <a:off x="316250" y="1014175"/>
            <a:ext cx="3561600" cy="78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Snake’s head fritillaries flowering in April</a:t>
            </a:r>
            <a:r>
              <a:rPr lang="fr-FR" sz="1800" b="0" i="0" u="none" strike="noStrike" cap="none">
                <a:solidFill>
                  <a:schemeClr val="dk1"/>
                </a:solidFill>
                <a:latin typeface="Calibri"/>
                <a:ea typeface="Calibri"/>
                <a:cs typeface="Calibri"/>
                <a:sym typeface="Calibri"/>
              </a:rPr>
              <a:t> </a:t>
            </a:r>
            <a:r>
              <a:rPr lang="fr-FR" sz="1200" b="0" i="0" u="none" strike="noStrike" cap="none">
                <a:solidFill>
                  <a:schemeClr val="dk1"/>
                </a:solidFill>
                <a:latin typeface="Calibri"/>
                <a:ea typeface="Calibri"/>
                <a:cs typeface="Calibri"/>
                <a:sym typeface="Calibri"/>
              </a:rPr>
              <a:t>J. Pithon</a:t>
            </a:r>
            <a:endParaRPr sz="1800" b="0" i="0" u="none" strike="noStrike" cap="none">
              <a:solidFill>
                <a:schemeClr val="dk1"/>
              </a:solidFill>
              <a:latin typeface="Calibri"/>
              <a:ea typeface="Calibri"/>
              <a:cs typeface="Calibri"/>
              <a:sym typeface="Calibri"/>
            </a:endParaRPr>
          </a:p>
        </p:txBody>
      </p:sp>
      <p:sp>
        <p:nvSpPr>
          <p:cNvPr id="144" name="Google Shape;144;p17"/>
          <p:cNvSpPr txBox="1"/>
          <p:nvPr/>
        </p:nvSpPr>
        <p:spPr>
          <a:xfrm>
            <a:off x="5073450" y="3897925"/>
            <a:ext cx="3259500" cy="78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Hedge hyssop flowering in July</a:t>
            </a:r>
            <a:r>
              <a:rPr lang="fr-FR" sz="1800" b="0" i="0" u="none" strike="noStrike" cap="none">
                <a:solidFill>
                  <a:schemeClr val="dk1"/>
                </a:solidFill>
                <a:latin typeface="Calibri"/>
                <a:ea typeface="Calibri"/>
                <a:cs typeface="Calibri"/>
                <a:sym typeface="Calibri"/>
              </a:rPr>
              <a:t> </a:t>
            </a:r>
            <a:r>
              <a:rPr lang="fr-FR" sz="1200" b="0" i="0" u="none" strike="noStrike" cap="none">
                <a:solidFill>
                  <a:schemeClr val="dk1"/>
                </a:solidFill>
                <a:latin typeface="Calibri"/>
                <a:ea typeface="Calibri"/>
                <a:cs typeface="Calibri"/>
                <a:sym typeface="Calibri"/>
              </a:rPr>
              <a:t>E. Séchet</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8" descr="C:\Users\j.pithon\Documents\Pédagogie\HNV-Link\Photos_BVA_Sechet\Rosalie_IleGrdBuisson_06-2005(ESechet).jpg"/>
          <p:cNvPicPr preferRelativeResize="0"/>
          <p:nvPr/>
        </p:nvPicPr>
        <p:blipFill rotWithShape="1">
          <a:blip r:embed="rId3">
            <a:alphaModFix/>
          </a:blip>
          <a:srcRect/>
          <a:stretch/>
        </p:blipFill>
        <p:spPr>
          <a:xfrm>
            <a:off x="4278850" y="718525"/>
            <a:ext cx="4702799" cy="3528300"/>
          </a:xfrm>
          <a:prstGeom prst="rect">
            <a:avLst/>
          </a:prstGeom>
          <a:noFill/>
          <a:ln>
            <a:noFill/>
          </a:ln>
        </p:spPr>
      </p:pic>
      <p:sp>
        <p:nvSpPr>
          <p:cNvPr id="151" name="Google Shape;151;p18"/>
          <p:cNvSpPr txBox="1"/>
          <p:nvPr/>
        </p:nvSpPr>
        <p:spPr>
          <a:xfrm>
            <a:off x="0" y="0"/>
            <a:ext cx="9144000" cy="954107"/>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Nature conservation in the flood meadows</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fr-FR" sz="2800" b="0" i="1" u="none" strike="noStrike" cap="none">
                <a:solidFill>
                  <a:schemeClr val="dk1"/>
                </a:solidFill>
                <a:latin typeface="Calibri"/>
                <a:ea typeface="Calibri"/>
                <a:cs typeface="Calibri"/>
                <a:sym typeface="Calibri"/>
              </a:rPr>
              <a:t>Late spring and summer</a:t>
            </a:r>
            <a:endParaRPr sz="2800" b="0" i="1" u="none" strike="noStrike" cap="none">
              <a:solidFill>
                <a:schemeClr val="dk1"/>
              </a:solidFill>
              <a:latin typeface="Calibri"/>
              <a:ea typeface="Calibri"/>
              <a:cs typeface="Calibri"/>
              <a:sym typeface="Calibri"/>
            </a:endParaRPr>
          </a:p>
        </p:txBody>
      </p:sp>
      <p:pic>
        <p:nvPicPr>
          <p:cNvPr id="152" name="Google Shape;152;p18" descr="http://www.digimages.info/tarpre/saxrub100725_2rw.jpg"/>
          <p:cNvPicPr preferRelativeResize="0"/>
          <p:nvPr/>
        </p:nvPicPr>
        <p:blipFill rotWithShape="1">
          <a:blip r:embed="rId4">
            <a:alphaModFix/>
          </a:blip>
          <a:srcRect/>
          <a:stretch/>
        </p:blipFill>
        <p:spPr>
          <a:xfrm>
            <a:off x="178595" y="947119"/>
            <a:ext cx="3936437" cy="2952328"/>
          </a:xfrm>
          <a:prstGeom prst="rect">
            <a:avLst/>
          </a:prstGeom>
          <a:noFill/>
          <a:ln>
            <a:noFill/>
          </a:ln>
        </p:spPr>
      </p:pic>
      <p:pic>
        <p:nvPicPr>
          <p:cNvPr id="153" name="Google Shape;153;p18" descr="http://www.digimages.info/berpri/motfla050528_06w.jpg"/>
          <p:cNvPicPr preferRelativeResize="0"/>
          <p:nvPr/>
        </p:nvPicPr>
        <p:blipFill rotWithShape="1">
          <a:blip r:embed="rId5">
            <a:alphaModFix/>
          </a:blip>
          <a:srcRect/>
          <a:stretch/>
        </p:blipFill>
        <p:spPr>
          <a:xfrm>
            <a:off x="178595" y="3836232"/>
            <a:ext cx="3936437" cy="2952328"/>
          </a:xfrm>
          <a:prstGeom prst="rect">
            <a:avLst/>
          </a:prstGeom>
          <a:noFill/>
          <a:ln>
            <a:noFill/>
          </a:ln>
        </p:spPr>
      </p:pic>
      <p:sp>
        <p:nvSpPr>
          <p:cNvPr id="154" name="Google Shape;154;p18"/>
          <p:cNvSpPr txBox="1"/>
          <p:nvPr/>
        </p:nvSpPr>
        <p:spPr>
          <a:xfrm>
            <a:off x="4262650" y="4296724"/>
            <a:ext cx="4702800" cy="249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Whinchat and </a:t>
            </a:r>
            <a:r>
              <a:rPr lang="fr-FR" sz="2400">
                <a:solidFill>
                  <a:schemeClr val="dk1"/>
                </a:solidFill>
                <a:latin typeface="Calibri"/>
                <a:ea typeface="Calibri"/>
                <a:cs typeface="Calibri"/>
                <a:sym typeface="Calibri"/>
              </a:rPr>
              <a:t>y</a:t>
            </a:r>
            <a:r>
              <a:rPr lang="fr-FR" sz="2400" b="0" i="0" u="none" strike="noStrike" cap="none">
                <a:solidFill>
                  <a:schemeClr val="dk1"/>
                </a:solidFill>
                <a:latin typeface="Calibri"/>
                <a:ea typeface="Calibri"/>
                <a:cs typeface="Calibri"/>
                <a:sym typeface="Calibri"/>
              </a:rPr>
              <a:t>ellow wagtail  (left)</a:t>
            </a:r>
            <a:r>
              <a:rPr lang="fr-FR" sz="2400">
                <a:solidFill>
                  <a:schemeClr val="dk1"/>
                </a:solidFill>
                <a:latin typeface="Calibri"/>
                <a:ea typeface="Calibri"/>
                <a:cs typeface="Calibri"/>
                <a:sym typeface="Calibri"/>
              </a:rPr>
              <a:t>: </a:t>
            </a:r>
            <a:r>
              <a:rPr lang="fr-FR" sz="2400" b="0" i="0" u="none" strike="noStrike" cap="none">
                <a:solidFill>
                  <a:schemeClr val="dk1"/>
                </a:solidFill>
                <a:latin typeface="Calibri"/>
                <a:ea typeface="Calibri"/>
                <a:cs typeface="Calibri"/>
                <a:sym typeface="Calibri"/>
              </a:rPr>
              <a:t>typical species of wet grassland in the breeding season </a:t>
            </a:r>
            <a:r>
              <a:rPr lang="fr-FR" sz="1200" b="0" i="0" u="none" strike="noStrike" cap="none">
                <a:solidFill>
                  <a:schemeClr val="dk1"/>
                </a:solidFill>
                <a:latin typeface="Calibri"/>
                <a:ea typeface="Calibri"/>
                <a:cs typeface="Calibri"/>
                <a:sym typeface="Calibri"/>
              </a:rPr>
              <a:t>A. Fossé</a:t>
            </a:r>
            <a:endParaRPr sz="14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Longhorn beetles live in old </a:t>
            </a:r>
            <a:r>
              <a:rPr lang="fr-FR" sz="2400">
                <a:solidFill>
                  <a:schemeClr val="dk1"/>
                </a:solidFill>
                <a:latin typeface="Calibri"/>
                <a:ea typeface="Calibri"/>
                <a:cs typeface="Calibri"/>
                <a:sym typeface="Calibri"/>
              </a:rPr>
              <a:t>a</a:t>
            </a:r>
            <a:r>
              <a:rPr lang="fr-FR" sz="2400" b="0" i="0" u="none" strike="noStrike" cap="none">
                <a:solidFill>
                  <a:schemeClr val="dk1"/>
                </a:solidFill>
                <a:latin typeface="Calibri"/>
                <a:ea typeface="Calibri"/>
                <a:cs typeface="Calibri"/>
                <a:sym typeface="Calibri"/>
              </a:rPr>
              <a:t>sh trees traditionally coppiced for firewood production.</a:t>
            </a:r>
            <a:r>
              <a:rPr lang="fr-FR" sz="2400"/>
              <a:t> </a:t>
            </a:r>
            <a:r>
              <a:rPr lang="fr-FR" sz="1200" b="0" i="0" u="none" strike="noStrike" cap="none">
                <a:solidFill>
                  <a:schemeClr val="dk1"/>
                </a:solidFill>
                <a:latin typeface="Calibri"/>
                <a:ea typeface="Calibri"/>
                <a:cs typeface="Calibri"/>
                <a:sym typeface="Calibri"/>
              </a:rPr>
              <a:t>E. Séchet</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Corncrake </a:t>
            </a:r>
            <a:r>
              <a:rPr lang="fr-FR" sz="2800" b="0" i="1" u="none" strike="noStrike" cap="none">
                <a:solidFill>
                  <a:schemeClr val="dk1"/>
                </a:solidFill>
                <a:latin typeface="Calibri"/>
                <a:ea typeface="Calibri"/>
                <a:cs typeface="Calibri"/>
                <a:sym typeface="Calibri"/>
              </a:rPr>
              <a:t>Crex crex : « umbrella species ? »</a:t>
            </a:r>
            <a:endParaRPr sz="2800" b="0" i="1" u="none" strike="noStrike" cap="none">
              <a:solidFill>
                <a:schemeClr val="dk1"/>
              </a:solidFill>
              <a:latin typeface="Calibri"/>
              <a:ea typeface="Calibri"/>
              <a:cs typeface="Calibri"/>
              <a:sym typeface="Calibri"/>
            </a:endParaRPr>
          </a:p>
        </p:txBody>
      </p:sp>
      <p:sp>
        <p:nvSpPr>
          <p:cNvPr id="161" name="Google Shape;161;p19" descr="https://www.bou.org.uk/wp-content/uploads/2017/09/fourcade-fig-1-530x385.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2" name="Google Shape;162;p19" descr="http://www.digimages.info/rdg/crecre060426_2w.jpg"/>
          <p:cNvPicPr preferRelativeResize="0"/>
          <p:nvPr/>
        </p:nvPicPr>
        <p:blipFill rotWithShape="1">
          <a:blip r:embed="rId3">
            <a:alphaModFix/>
          </a:blip>
          <a:srcRect l="14546" r="10008"/>
          <a:stretch/>
        </p:blipFill>
        <p:spPr>
          <a:xfrm>
            <a:off x="4879544" y="2610684"/>
            <a:ext cx="4201297" cy="4176464"/>
          </a:xfrm>
          <a:prstGeom prst="rect">
            <a:avLst/>
          </a:prstGeom>
          <a:noFill/>
          <a:ln>
            <a:noFill/>
          </a:ln>
        </p:spPr>
      </p:pic>
      <p:pic>
        <p:nvPicPr>
          <p:cNvPr id="163" name="Google Shape;163;p19" descr="C:\Users\j.pithon\Documents\Pédagogie\HNV-Link\Photos_BVA_Sechet\Adulte en mue_2(ESechet2005).jpg"/>
          <p:cNvPicPr preferRelativeResize="0"/>
          <p:nvPr/>
        </p:nvPicPr>
        <p:blipFill rotWithShape="1">
          <a:blip r:embed="rId4">
            <a:alphaModFix/>
          </a:blip>
          <a:srcRect/>
          <a:stretch/>
        </p:blipFill>
        <p:spPr>
          <a:xfrm>
            <a:off x="119820" y="560474"/>
            <a:ext cx="4632030" cy="3475201"/>
          </a:xfrm>
          <a:prstGeom prst="rect">
            <a:avLst/>
          </a:prstGeom>
          <a:noFill/>
          <a:ln>
            <a:noFill/>
          </a:ln>
        </p:spPr>
      </p:pic>
      <p:sp>
        <p:nvSpPr>
          <p:cNvPr id="164" name="Google Shape;164;p19"/>
          <p:cNvSpPr txBox="1"/>
          <p:nvPr/>
        </p:nvSpPr>
        <p:spPr>
          <a:xfrm>
            <a:off x="155575" y="4660500"/>
            <a:ext cx="4201200" cy="1242900"/>
          </a:xfrm>
          <a:prstGeom prst="rect">
            <a:avLst/>
          </a:prstGeom>
          <a:noFill/>
          <a:ln w="22225" cap="flat" cmpd="sng">
            <a:solidFill>
              <a:srgbClr val="76923C"/>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fr-FR" sz="2400">
                <a:solidFill>
                  <a:schemeClr val="dk1"/>
                </a:solidFill>
                <a:latin typeface="Calibri"/>
                <a:ea typeface="Calibri"/>
                <a:cs typeface="Calibri"/>
                <a:sym typeface="Calibri"/>
              </a:rPr>
              <a:t>The corncrake population is closely monitored by annual counts of singing males.  </a:t>
            </a:r>
            <a:endParaRPr sz="2400">
              <a:solidFill>
                <a:schemeClr val="dk1"/>
              </a:solidFill>
            </a:endParaRPr>
          </a:p>
        </p:txBody>
      </p:sp>
      <p:sp>
        <p:nvSpPr>
          <p:cNvPr id="165" name="Google Shape;165;p19"/>
          <p:cNvSpPr txBox="1"/>
          <p:nvPr/>
        </p:nvSpPr>
        <p:spPr>
          <a:xfrm>
            <a:off x="4879900" y="769964"/>
            <a:ext cx="4200600" cy="1606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Corncrake adult in the hand (left) </a:t>
            </a:r>
            <a:r>
              <a:rPr lang="fr-FR" sz="1200" b="0" i="0" u="none" strike="noStrike" cap="none">
                <a:solidFill>
                  <a:schemeClr val="dk1"/>
                </a:solidFill>
                <a:latin typeface="Calibri"/>
                <a:ea typeface="Calibri"/>
                <a:cs typeface="Calibri"/>
                <a:sym typeface="Calibri"/>
              </a:rPr>
              <a:t>E. Séchet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chemeClr val="dk1"/>
                </a:solidFill>
                <a:latin typeface="Calibri"/>
                <a:ea typeface="Calibri"/>
                <a:cs typeface="Calibri"/>
                <a:sym typeface="Calibri"/>
              </a:rPr>
              <a:t>Ringing and measuring (below)</a:t>
            </a:r>
            <a:r>
              <a:rPr lang="fr-FR" sz="1800" b="0" i="0" u="none" strike="noStrike" cap="none">
                <a:solidFill>
                  <a:schemeClr val="dk1"/>
                </a:solidFill>
                <a:latin typeface="Calibri"/>
                <a:ea typeface="Calibri"/>
                <a:cs typeface="Calibri"/>
                <a:sym typeface="Calibri"/>
              </a:rPr>
              <a:t> </a:t>
            </a:r>
            <a:r>
              <a:rPr lang="fr-FR" sz="1200" b="0" i="0" u="none" strike="noStrike" cap="none">
                <a:solidFill>
                  <a:schemeClr val="dk1"/>
                </a:solidFill>
                <a:latin typeface="Calibri"/>
                <a:ea typeface="Calibri"/>
                <a:cs typeface="Calibri"/>
                <a:sym typeface="Calibri"/>
              </a:rPr>
              <a:t>A. Fossé</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p:nvPr/>
        </p:nvSpPr>
        <p:spPr>
          <a:xfrm>
            <a:off x="152400" y="4629938"/>
            <a:ext cx="5596500" cy="105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Calibri"/>
                <a:ea typeface="Calibri"/>
                <a:cs typeface="Calibri"/>
                <a:sym typeface="Calibri"/>
              </a:rPr>
              <a:t>Distribution of singing male Corncrakes in France, 2009</a:t>
            </a:r>
            <a:endParaRPr sz="2400" b="1" i="0" u="none" strike="noStrike" cap="none">
              <a:solidFill>
                <a:schemeClr val="dk1"/>
              </a:solidFill>
              <a:latin typeface="Calibri"/>
              <a:ea typeface="Calibri"/>
              <a:cs typeface="Calibri"/>
              <a:sym typeface="Calibri"/>
            </a:endParaRPr>
          </a:p>
        </p:txBody>
      </p:sp>
      <p:sp>
        <p:nvSpPr>
          <p:cNvPr id="172" name="Google Shape;172;p20"/>
          <p:cNvSpPr txBox="1"/>
          <p:nvPr/>
        </p:nvSpPr>
        <p:spPr>
          <a:xfrm>
            <a:off x="0" y="0"/>
            <a:ext cx="9144000" cy="954107"/>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Decline in the number of singing male Corncrakes in France from 1930-1940 to 2009</a:t>
            </a:r>
            <a:endParaRPr sz="2800" b="0" i="1" u="none" strike="noStrike" cap="none">
              <a:solidFill>
                <a:schemeClr val="dk1"/>
              </a:solidFill>
              <a:latin typeface="Calibri"/>
              <a:ea typeface="Calibri"/>
              <a:cs typeface="Calibri"/>
              <a:sym typeface="Calibri"/>
            </a:endParaRPr>
          </a:p>
        </p:txBody>
      </p:sp>
      <p:sp>
        <p:nvSpPr>
          <p:cNvPr id="173" name="Google Shape;173;p20"/>
          <p:cNvSpPr txBox="1"/>
          <p:nvPr/>
        </p:nvSpPr>
        <p:spPr>
          <a:xfrm>
            <a:off x="152400" y="5717225"/>
            <a:ext cx="5941500" cy="9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fr-FR" sz="1800">
                <a:solidFill>
                  <a:schemeClr val="dk1"/>
                </a:solidFill>
                <a:latin typeface="Calibri"/>
                <a:ea typeface="Calibri"/>
                <a:cs typeface="Calibri"/>
                <a:sym typeface="Calibri"/>
              </a:rPr>
              <a:t>Source: Deceuninck B. (2011) Statut du Râle des genêts Crex crex en France en 2009. Distribution, effectifs et tendance </a:t>
            </a:r>
            <a:r>
              <a:rPr lang="fr-FR" sz="1800" b="1" i="1">
                <a:solidFill>
                  <a:schemeClr val="dk1"/>
                </a:solidFill>
                <a:latin typeface="Calibri"/>
                <a:ea typeface="Calibri"/>
                <a:cs typeface="Calibri"/>
                <a:sym typeface="Calibri"/>
              </a:rPr>
              <a:t>Ornithos</a:t>
            </a:r>
            <a:r>
              <a:rPr lang="fr-FR" sz="1800">
                <a:solidFill>
                  <a:schemeClr val="dk1"/>
                </a:solidFill>
                <a:latin typeface="Calibri"/>
                <a:ea typeface="Calibri"/>
                <a:cs typeface="Calibri"/>
                <a:sym typeface="Calibri"/>
              </a:rPr>
              <a:t> 18-1 : 11-19 (Reproduced with permission)</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174" name="Google Shape;174;p20"/>
          <p:cNvPicPr preferRelativeResize="0"/>
          <p:nvPr/>
        </p:nvPicPr>
        <p:blipFill>
          <a:blip r:embed="rId3">
            <a:alphaModFix/>
          </a:blip>
          <a:stretch>
            <a:fillRect/>
          </a:stretch>
        </p:blipFill>
        <p:spPr>
          <a:xfrm>
            <a:off x="152400" y="1106500"/>
            <a:ext cx="5941501" cy="3397063"/>
          </a:xfrm>
          <a:prstGeom prst="rect">
            <a:avLst/>
          </a:prstGeom>
          <a:noFill/>
          <a:ln>
            <a:noFill/>
          </a:ln>
        </p:spPr>
      </p:pic>
      <p:pic>
        <p:nvPicPr>
          <p:cNvPr id="175" name="Google Shape;175;p20"/>
          <p:cNvPicPr preferRelativeResize="0"/>
          <p:nvPr/>
        </p:nvPicPr>
        <p:blipFill>
          <a:blip r:embed="rId4">
            <a:alphaModFix/>
          </a:blip>
          <a:stretch>
            <a:fillRect/>
          </a:stretch>
        </p:blipFill>
        <p:spPr>
          <a:xfrm>
            <a:off x="5748900" y="3406825"/>
            <a:ext cx="3264401" cy="3264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p:nvPr/>
        </p:nvSpPr>
        <p:spPr>
          <a:xfrm>
            <a:off x="0" y="0"/>
            <a:ext cx="9144000" cy="523220"/>
          </a:xfrm>
          <a:prstGeom prst="rect">
            <a:avLst/>
          </a:prstGeom>
          <a:solidFill>
            <a:srgbClr val="C2D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Agri-environment schemes and the Natura 2000 site</a:t>
            </a:r>
            <a:endParaRPr sz="2800" b="0" i="1" u="none" strike="noStrike" cap="none">
              <a:solidFill>
                <a:schemeClr val="dk1"/>
              </a:solidFill>
              <a:latin typeface="Calibri"/>
              <a:ea typeface="Calibri"/>
              <a:cs typeface="Calibri"/>
              <a:sym typeface="Calibri"/>
            </a:endParaRPr>
          </a:p>
        </p:txBody>
      </p:sp>
      <p:sp>
        <p:nvSpPr>
          <p:cNvPr id="182" name="Google Shape;182;p21"/>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3" name="Google Shape;183;p21"/>
          <p:cNvPicPr preferRelativeResize="0"/>
          <p:nvPr/>
        </p:nvPicPr>
        <p:blipFill>
          <a:blip r:embed="rId3">
            <a:alphaModFix/>
          </a:blip>
          <a:stretch>
            <a:fillRect/>
          </a:stretch>
        </p:blipFill>
        <p:spPr>
          <a:xfrm>
            <a:off x="42350" y="523225"/>
            <a:ext cx="4574426" cy="6334776"/>
          </a:xfrm>
          <a:prstGeom prst="rect">
            <a:avLst/>
          </a:prstGeom>
          <a:noFill/>
          <a:ln>
            <a:noFill/>
          </a:ln>
        </p:spPr>
      </p:pic>
      <p:sp>
        <p:nvSpPr>
          <p:cNvPr id="184" name="Google Shape;184;p21"/>
          <p:cNvSpPr txBox="1"/>
          <p:nvPr/>
        </p:nvSpPr>
        <p:spPr>
          <a:xfrm>
            <a:off x="4821400" y="2685530"/>
            <a:ext cx="4200600" cy="1394100"/>
          </a:xfrm>
          <a:prstGeom prst="rect">
            <a:avLst/>
          </a:prstGeom>
          <a:solidFill>
            <a:schemeClr val="lt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400"/>
              <a:buFont typeface="Arial"/>
              <a:buNone/>
            </a:pPr>
            <a:r>
              <a:rPr lang="fr-FR" sz="2400">
                <a:solidFill>
                  <a:schemeClr val="dk1"/>
                </a:solidFill>
                <a:latin typeface="Calibri"/>
                <a:ea typeface="Calibri"/>
                <a:cs typeface="Calibri"/>
                <a:sym typeface="Calibri"/>
              </a:rPr>
              <a:t>Extent of </a:t>
            </a:r>
            <a:r>
              <a:rPr lang="fr-FR" sz="2400" b="1">
                <a:solidFill>
                  <a:schemeClr val="dk1"/>
                </a:solidFill>
                <a:latin typeface="Calibri"/>
                <a:ea typeface="Calibri"/>
                <a:cs typeface="Calibri"/>
                <a:sym typeface="Calibri"/>
              </a:rPr>
              <a:t>Natura 2000 area </a:t>
            </a:r>
            <a:r>
              <a:rPr lang="fr-FR" sz="2400">
                <a:solidFill>
                  <a:schemeClr val="dk1"/>
                </a:solidFill>
                <a:latin typeface="Calibri"/>
                <a:ea typeface="Calibri"/>
                <a:cs typeface="Calibri"/>
                <a:sym typeface="Calibri"/>
              </a:rPr>
              <a:t>(</a:t>
            </a:r>
            <a:r>
              <a:rPr lang="fr-FR" sz="2400">
                <a:solidFill>
                  <a:srgbClr val="CC0000"/>
                </a:solidFill>
                <a:latin typeface="Calibri"/>
                <a:ea typeface="Calibri"/>
                <a:cs typeface="Calibri"/>
                <a:sym typeface="Calibri"/>
              </a:rPr>
              <a:t>in red</a:t>
            </a:r>
            <a:r>
              <a:rPr lang="fr-FR" sz="2400">
                <a:solidFill>
                  <a:schemeClr val="dk1"/>
                </a:solidFill>
                <a:latin typeface="Calibri"/>
                <a:ea typeface="Calibri"/>
                <a:cs typeface="Calibri"/>
                <a:sym typeface="Calibri"/>
              </a:rPr>
              <a:t>) and the distribution of three land cover types</a:t>
            </a:r>
            <a:endParaRPr sz="24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2761</Words>
  <Application>Microsoft Office PowerPoint</Application>
  <PresentationFormat>On-screen Show (4:3)</PresentationFormat>
  <Paragraphs>254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Thème Office</vt:lpstr>
      <vt:lpstr>Basses vallées angevines Flood meadows of Angers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Basses vallées angevines Flood meadows of Angers</dc:title>
  <cp:lastModifiedBy>Herzon, Iryna</cp:lastModifiedBy>
  <cp:revision>1</cp:revision>
  <cp:lastPrinted>2018-09-24T13:38:44Z</cp:lastPrinted>
  <dcterms:modified xsi:type="dcterms:W3CDTF">2018-09-24T13:39:00Z</dcterms:modified>
</cp:coreProperties>
</file>